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9" r:id="rId2"/>
    <p:sldId id="258" r:id="rId3"/>
    <p:sldId id="259" r:id="rId4"/>
    <p:sldId id="270" r:id="rId5"/>
    <p:sldId id="273" r:id="rId6"/>
    <p:sldId id="274" r:id="rId7"/>
    <p:sldId id="275" r:id="rId8"/>
    <p:sldId id="271" r:id="rId9"/>
    <p:sldId id="262" r:id="rId10"/>
    <p:sldId id="263" r:id="rId11"/>
    <p:sldId id="266" r:id="rId12"/>
    <p:sldId id="268" r:id="rId13"/>
    <p:sldId id="272"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72" autoAdjust="0"/>
  </p:normalViewPr>
  <p:slideViewPr>
    <p:cSldViewPr snapToGrid="0" snapToObjects="1">
      <p:cViewPr varScale="1">
        <p:scale>
          <a:sx n="94" d="100"/>
          <a:sy n="94" d="100"/>
        </p:scale>
        <p:origin x="209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B5F401-9D51-4551-9860-72196C543A13}" type="datetimeFigureOut">
              <a:rPr lang="en-GB" smtClean="0"/>
              <a:t>10/02/2026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6851D4-466D-4D33-9A55-F0D57EA3BA77}" type="slidenum">
              <a:rPr lang="en-GB" smtClean="0"/>
              <a:t>‹#›</a:t>
            </a:fld>
            <a:endParaRPr lang="en-GB"/>
          </a:p>
        </p:txBody>
      </p:sp>
    </p:spTree>
    <p:extLst>
      <p:ext uri="{BB962C8B-B14F-4D97-AF65-F5344CB8AC3E}">
        <p14:creationId xmlns:p14="http://schemas.microsoft.com/office/powerpoint/2010/main" val="3534872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 – 30 min talk </a:t>
            </a:r>
          </a:p>
          <a:p>
            <a:r>
              <a:rPr lang="en-GB" dirty="0"/>
              <a:t>Time for questions </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Aim is to educate and empower our patient’s on healthy living and aim to start the new year focussing on improving our lifestyle. We also know that the beginning of the year can feel quite lonely and unmotivating so hopefully this event will help </a:t>
            </a:r>
          </a:p>
          <a:p>
            <a:endParaRPr lang="en-GB" dirty="0"/>
          </a:p>
        </p:txBody>
      </p:sp>
      <p:sp>
        <p:nvSpPr>
          <p:cNvPr id="4" name="Slide Number Placeholder 3"/>
          <p:cNvSpPr>
            <a:spLocks noGrp="1"/>
          </p:cNvSpPr>
          <p:nvPr>
            <p:ph type="sldNum" sz="quarter" idx="5"/>
          </p:nvPr>
        </p:nvSpPr>
        <p:spPr/>
        <p:txBody>
          <a:bodyPr/>
          <a:lstStyle/>
          <a:p>
            <a:fld id="{9E6851D4-466D-4D33-9A55-F0D57EA3BA77}" type="slidenum">
              <a:rPr lang="en-GB" smtClean="0"/>
              <a:t>2</a:t>
            </a:fld>
            <a:endParaRPr lang="en-GB"/>
          </a:p>
        </p:txBody>
      </p:sp>
    </p:spTree>
    <p:extLst>
      <p:ext uri="{BB962C8B-B14F-4D97-AF65-F5344CB8AC3E}">
        <p14:creationId xmlns:p14="http://schemas.microsoft.com/office/powerpoint/2010/main" val="3693349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We know that changes to diet can be daunting and expensive, and that there is an abundance of information out there </a:t>
            </a:r>
          </a:p>
          <a:p>
            <a:pPr lvl="0"/>
            <a:r>
              <a:rPr lang="en-GB" sz="1200" kern="1200" dirty="0">
                <a:solidFill>
                  <a:schemeClr val="tx1"/>
                </a:solidFill>
                <a:effectLst/>
                <a:latin typeface="+mn-lt"/>
                <a:ea typeface="+mn-ea"/>
                <a:cs typeface="+mn-cs"/>
              </a:rPr>
              <a:t>We don’t want to confuse or stress you out so wanted to think about easy swaps or improvements we could make </a:t>
            </a:r>
          </a:p>
          <a:p>
            <a:pPr lvl="0"/>
            <a:r>
              <a:rPr lang="en-GB" sz="1200" kern="1200" dirty="0">
                <a:solidFill>
                  <a:schemeClr val="tx1"/>
                </a:solidFill>
                <a:effectLst/>
                <a:latin typeface="+mn-lt"/>
                <a:ea typeface="+mn-ea"/>
                <a:cs typeface="+mn-cs"/>
              </a:rPr>
              <a:t>Fibre – aim to get 30g a fibre a day, in the UK we average around 18 </a:t>
            </a:r>
          </a:p>
          <a:p>
            <a:pPr lvl="1"/>
            <a:r>
              <a:rPr lang="en-GB" sz="1200" kern="1200" dirty="0">
                <a:solidFill>
                  <a:schemeClr val="tx1"/>
                </a:solidFill>
                <a:effectLst/>
                <a:latin typeface="+mn-lt"/>
                <a:ea typeface="+mn-ea"/>
                <a:cs typeface="+mn-cs"/>
              </a:rPr>
              <a:t>High fibre diets improve bowel health and cardiac health and reduce the risk of colorectal cancer </a:t>
            </a:r>
          </a:p>
          <a:p>
            <a:pPr lvl="1"/>
            <a:r>
              <a:rPr lang="en-GB" sz="1200" kern="1200" dirty="0">
                <a:solidFill>
                  <a:schemeClr val="tx1"/>
                </a:solidFill>
                <a:effectLst/>
                <a:latin typeface="+mn-lt"/>
                <a:ea typeface="+mn-ea"/>
                <a:cs typeface="+mn-cs"/>
              </a:rPr>
              <a:t>Fibre can be found in whole grains, brown rice, beans, lentils, vegetables, nuts and seeds </a:t>
            </a:r>
          </a:p>
          <a:p>
            <a:pPr lvl="1"/>
            <a:r>
              <a:rPr lang="en-GB" sz="1200" kern="1200" dirty="0">
                <a:solidFill>
                  <a:schemeClr val="tx1"/>
                </a:solidFill>
                <a:effectLst/>
                <a:latin typeface="+mn-lt"/>
                <a:ea typeface="+mn-ea"/>
                <a:cs typeface="+mn-cs"/>
              </a:rPr>
              <a:t>Fibre has also been  linked to improving mood and gut-brain axis </a:t>
            </a:r>
          </a:p>
          <a:p>
            <a:pPr lvl="0"/>
            <a:r>
              <a:rPr lang="en-GB" sz="1200" kern="1200" dirty="0">
                <a:solidFill>
                  <a:schemeClr val="tx1"/>
                </a:solidFill>
                <a:effectLst/>
                <a:latin typeface="+mn-lt"/>
                <a:ea typeface="+mn-ea"/>
                <a:cs typeface="+mn-cs"/>
              </a:rPr>
              <a:t>UPF’s </a:t>
            </a:r>
          </a:p>
          <a:p>
            <a:pPr lvl="1"/>
            <a:r>
              <a:rPr lang="en-GB" sz="1200" kern="1200" dirty="0">
                <a:solidFill>
                  <a:schemeClr val="tx1"/>
                </a:solidFill>
                <a:effectLst/>
                <a:latin typeface="+mn-lt"/>
                <a:ea typeface="+mn-ea"/>
                <a:cs typeface="+mn-cs"/>
              </a:rPr>
              <a:t>We know that UPFS and high sugar content foods are actually linked to low mood and anxiety alongside a host of medical complications </a:t>
            </a:r>
          </a:p>
          <a:p>
            <a:pPr lvl="1"/>
            <a:r>
              <a:rPr lang="en-GB" sz="1200" kern="1200" dirty="0">
                <a:solidFill>
                  <a:schemeClr val="tx1"/>
                </a:solidFill>
                <a:effectLst/>
                <a:latin typeface="+mn-lt"/>
                <a:ea typeface="+mn-ea"/>
                <a:cs typeface="+mn-cs"/>
              </a:rPr>
              <a:t>One study – 50% risk of developing depressions </a:t>
            </a:r>
          </a:p>
          <a:p>
            <a:pPr lvl="1"/>
            <a:r>
              <a:rPr lang="en-GB" sz="1200" kern="1200" dirty="0">
                <a:solidFill>
                  <a:schemeClr val="tx1"/>
                </a:solidFill>
                <a:effectLst/>
                <a:latin typeface="+mn-lt"/>
                <a:ea typeface="+mn-ea"/>
                <a:cs typeface="+mn-cs"/>
              </a:rPr>
              <a:t>Swaps where possible to less processed food </a:t>
            </a:r>
          </a:p>
          <a:p>
            <a:pPr lvl="0"/>
            <a:r>
              <a:rPr lang="en-GB" sz="1200" kern="1200" dirty="0">
                <a:solidFill>
                  <a:schemeClr val="tx1"/>
                </a:solidFill>
                <a:effectLst/>
                <a:latin typeface="+mn-lt"/>
                <a:ea typeface="+mn-ea"/>
                <a:cs typeface="+mn-cs"/>
              </a:rPr>
              <a:t>Hydration is very important where possible</a:t>
            </a:r>
          </a:p>
          <a:p>
            <a:pPr lvl="1"/>
            <a:r>
              <a:rPr lang="en-GB" sz="1200" kern="1200" dirty="0">
                <a:solidFill>
                  <a:schemeClr val="tx1"/>
                </a:solidFill>
                <a:effectLst/>
                <a:latin typeface="+mn-lt"/>
                <a:ea typeface="+mn-ea"/>
                <a:cs typeface="+mn-cs"/>
              </a:rPr>
              <a:t>Caffeine can interfere with sleep, aim to stop caffeine around midday </a:t>
            </a:r>
          </a:p>
          <a:p>
            <a:pPr lvl="0"/>
            <a:r>
              <a:rPr lang="en-GB" sz="1200" kern="1200" dirty="0">
                <a:solidFill>
                  <a:schemeClr val="tx1"/>
                </a:solidFill>
                <a:effectLst/>
                <a:latin typeface="+mn-lt"/>
                <a:ea typeface="+mn-ea"/>
                <a:cs typeface="+mn-cs"/>
              </a:rPr>
              <a:t>Supplements </a:t>
            </a:r>
          </a:p>
          <a:p>
            <a:pPr lvl="1"/>
            <a:r>
              <a:rPr lang="en-GB" sz="1200" kern="1200" dirty="0">
                <a:solidFill>
                  <a:schemeClr val="tx1"/>
                </a:solidFill>
                <a:effectLst/>
                <a:latin typeface="+mn-lt"/>
                <a:ea typeface="+mn-ea"/>
                <a:cs typeface="+mn-cs"/>
              </a:rPr>
              <a:t>Apt to discuss Vitamin D as weather has been terrible </a:t>
            </a:r>
          </a:p>
          <a:p>
            <a:r>
              <a:rPr lang="en-GB" sz="1200" b="1" kern="1200" dirty="0">
                <a:solidFill>
                  <a:schemeClr val="tx1"/>
                </a:solidFill>
                <a:effectLst/>
                <a:latin typeface="+mn-lt"/>
                <a:ea typeface="+mn-ea"/>
                <a:cs typeface="+mn-cs"/>
              </a:rPr>
              <a:t>Alcohol </a:t>
            </a:r>
          </a:p>
          <a:p>
            <a:pPr lvl="0"/>
            <a:r>
              <a:rPr lang="en-GB" sz="1200" kern="1200" dirty="0">
                <a:solidFill>
                  <a:schemeClr val="tx1"/>
                </a:solidFill>
                <a:effectLst/>
                <a:latin typeface="+mn-lt"/>
                <a:ea typeface="+mn-ea"/>
                <a:cs typeface="+mn-cs"/>
              </a:rPr>
              <a:t>14 units a week – around 6 glasses of wine or 6 pints </a:t>
            </a:r>
          </a:p>
          <a:p>
            <a:pPr lvl="0"/>
            <a:r>
              <a:rPr lang="en-GB" sz="1200" kern="1200" dirty="0">
                <a:solidFill>
                  <a:schemeClr val="tx1"/>
                </a:solidFill>
                <a:effectLst/>
                <a:latin typeface="+mn-lt"/>
                <a:ea typeface="+mn-ea"/>
                <a:cs typeface="+mn-cs"/>
              </a:rPr>
              <a:t>Risk of physical and mental health </a:t>
            </a:r>
          </a:p>
          <a:p>
            <a:pPr lvl="0"/>
            <a:r>
              <a:rPr lang="en-GB" sz="1200" kern="1200" dirty="0">
                <a:solidFill>
                  <a:schemeClr val="tx1"/>
                </a:solidFill>
                <a:effectLst/>
                <a:latin typeface="+mn-lt"/>
                <a:ea typeface="+mn-ea"/>
                <a:cs typeface="+mn-cs"/>
              </a:rPr>
              <a:t>Can disrupt sleep and lead to anxiety and low mood </a:t>
            </a:r>
          </a:p>
          <a:p>
            <a:endParaRPr lang="en-GB" dirty="0"/>
          </a:p>
        </p:txBody>
      </p:sp>
      <p:sp>
        <p:nvSpPr>
          <p:cNvPr id="4" name="Slide Number Placeholder 3"/>
          <p:cNvSpPr>
            <a:spLocks noGrp="1"/>
          </p:cNvSpPr>
          <p:nvPr>
            <p:ph type="sldNum" sz="quarter" idx="5"/>
          </p:nvPr>
        </p:nvSpPr>
        <p:spPr/>
        <p:txBody>
          <a:bodyPr/>
          <a:lstStyle/>
          <a:p>
            <a:fld id="{9E6851D4-466D-4D33-9A55-F0D57EA3BA77}" type="slidenum">
              <a:rPr lang="en-GB" smtClean="0"/>
              <a:t>3</a:t>
            </a:fld>
            <a:endParaRPr lang="en-GB"/>
          </a:p>
        </p:txBody>
      </p:sp>
    </p:spTree>
    <p:extLst>
      <p:ext uri="{BB962C8B-B14F-4D97-AF65-F5344CB8AC3E}">
        <p14:creationId xmlns:p14="http://schemas.microsoft.com/office/powerpoint/2010/main" val="3898159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1B644-95A7-7F44-9AB0-F715F204FF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28DB0-B8FA-8D91-324F-C945A6E57B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474D8D-BE09-DFFB-8608-94FFEE0C59D1}"/>
              </a:ext>
            </a:extLst>
          </p:cNvPr>
          <p:cNvSpPr>
            <a:spLocks noGrp="1"/>
          </p:cNvSpPr>
          <p:nvPr>
            <p:ph type="body" idx="1"/>
          </p:nvPr>
        </p:nvSpPr>
        <p:spPr/>
        <p:txBody>
          <a:bodyPr/>
          <a:lstStyle/>
          <a:p>
            <a:pPr lvl="0"/>
            <a:r>
              <a:rPr lang="en-GB" sz="1200" kern="1200" dirty="0">
                <a:solidFill>
                  <a:schemeClr val="tx1"/>
                </a:solidFill>
                <a:effectLst/>
                <a:latin typeface="+mn-lt"/>
                <a:ea typeface="+mn-ea"/>
                <a:cs typeface="+mn-cs"/>
              </a:rPr>
              <a:t>We know that changes to diet can be daunting and expensive, and that there is an abundance of information out there </a:t>
            </a:r>
          </a:p>
          <a:p>
            <a:pPr lvl="0"/>
            <a:r>
              <a:rPr lang="en-GB" sz="1200" kern="1200" dirty="0">
                <a:solidFill>
                  <a:schemeClr val="tx1"/>
                </a:solidFill>
                <a:effectLst/>
                <a:latin typeface="+mn-lt"/>
                <a:ea typeface="+mn-ea"/>
                <a:cs typeface="+mn-cs"/>
              </a:rPr>
              <a:t>We don’t want to confuse or stress you out so wanted to think about easy swaps or improvements we could make </a:t>
            </a:r>
          </a:p>
          <a:p>
            <a:pPr lvl="0"/>
            <a:r>
              <a:rPr lang="en-GB" sz="1200" kern="1200" dirty="0">
                <a:solidFill>
                  <a:schemeClr val="tx1"/>
                </a:solidFill>
                <a:effectLst/>
                <a:latin typeface="+mn-lt"/>
                <a:ea typeface="+mn-ea"/>
                <a:cs typeface="+mn-cs"/>
              </a:rPr>
              <a:t>Fibre – aim to get 30g a fibre a day, in the UK we average around 18 </a:t>
            </a:r>
          </a:p>
          <a:p>
            <a:pPr lvl="1"/>
            <a:r>
              <a:rPr lang="en-GB" sz="1200" kern="1200" dirty="0">
                <a:solidFill>
                  <a:schemeClr val="tx1"/>
                </a:solidFill>
                <a:effectLst/>
                <a:latin typeface="+mn-lt"/>
                <a:ea typeface="+mn-ea"/>
                <a:cs typeface="+mn-cs"/>
              </a:rPr>
              <a:t>High fibre diets improve bowel health and cardiac health and reduce the risk of colorectal cancer </a:t>
            </a:r>
          </a:p>
          <a:p>
            <a:pPr lvl="1"/>
            <a:r>
              <a:rPr lang="en-GB" sz="1200" kern="1200" dirty="0">
                <a:solidFill>
                  <a:schemeClr val="tx1"/>
                </a:solidFill>
                <a:effectLst/>
                <a:latin typeface="+mn-lt"/>
                <a:ea typeface="+mn-ea"/>
                <a:cs typeface="+mn-cs"/>
              </a:rPr>
              <a:t>Fibre can be found in whole grains, brown rice, beans, lentils, vegetables, nuts and seeds </a:t>
            </a:r>
          </a:p>
          <a:p>
            <a:pPr lvl="1"/>
            <a:r>
              <a:rPr lang="en-GB" sz="1200" kern="1200" dirty="0">
                <a:solidFill>
                  <a:schemeClr val="tx1"/>
                </a:solidFill>
                <a:effectLst/>
                <a:latin typeface="+mn-lt"/>
                <a:ea typeface="+mn-ea"/>
                <a:cs typeface="+mn-cs"/>
              </a:rPr>
              <a:t>Fibre has also been  linked to improving mood and gut-brain axis </a:t>
            </a:r>
          </a:p>
          <a:p>
            <a:pPr lvl="0"/>
            <a:r>
              <a:rPr lang="en-GB" sz="1200" kern="1200" dirty="0">
                <a:solidFill>
                  <a:schemeClr val="tx1"/>
                </a:solidFill>
                <a:effectLst/>
                <a:latin typeface="+mn-lt"/>
                <a:ea typeface="+mn-ea"/>
                <a:cs typeface="+mn-cs"/>
              </a:rPr>
              <a:t>UPF’s </a:t>
            </a:r>
          </a:p>
          <a:p>
            <a:pPr lvl="1"/>
            <a:r>
              <a:rPr lang="en-GB" sz="1200" kern="1200" dirty="0">
                <a:solidFill>
                  <a:schemeClr val="tx1"/>
                </a:solidFill>
                <a:effectLst/>
                <a:latin typeface="+mn-lt"/>
                <a:ea typeface="+mn-ea"/>
                <a:cs typeface="+mn-cs"/>
              </a:rPr>
              <a:t>We know that UPFS and high sugar content foods are actually linked to low mood and anxiety alongside a host of medical complications </a:t>
            </a:r>
          </a:p>
          <a:p>
            <a:pPr lvl="1"/>
            <a:r>
              <a:rPr lang="en-GB" sz="1200" kern="1200" dirty="0">
                <a:solidFill>
                  <a:schemeClr val="tx1"/>
                </a:solidFill>
                <a:effectLst/>
                <a:latin typeface="+mn-lt"/>
                <a:ea typeface="+mn-ea"/>
                <a:cs typeface="+mn-cs"/>
              </a:rPr>
              <a:t>One study – 50% risk of developing depressions </a:t>
            </a:r>
          </a:p>
          <a:p>
            <a:pPr lvl="1"/>
            <a:r>
              <a:rPr lang="en-GB" sz="1200" kern="1200" dirty="0">
                <a:solidFill>
                  <a:schemeClr val="tx1"/>
                </a:solidFill>
                <a:effectLst/>
                <a:latin typeface="+mn-lt"/>
                <a:ea typeface="+mn-ea"/>
                <a:cs typeface="+mn-cs"/>
              </a:rPr>
              <a:t>Swaps where possible to less processed food </a:t>
            </a:r>
          </a:p>
          <a:p>
            <a:pPr lvl="0"/>
            <a:r>
              <a:rPr lang="en-GB" sz="1200" kern="1200" dirty="0">
                <a:solidFill>
                  <a:schemeClr val="tx1"/>
                </a:solidFill>
                <a:effectLst/>
                <a:latin typeface="+mn-lt"/>
                <a:ea typeface="+mn-ea"/>
                <a:cs typeface="+mn-cs"/>
              </a:rPr>
              <a:t>Hydration is very important where possible</a:t>
            </a:r>
          </a:p>
          <a:p>
            <a:pPr lvl="1"/>
            <a:r>
              <a:rPr lang="en-GB" sz="1200" kern="1200" dirty="0">
                <a:solidFill>
                  <a:schemeClr val="tx1"/>
                </a:solidFill>
                <a:effectLst/>
                <a:latin typeface="+mn-lt"/>
                <a:ea typeface="+mn-ea"/>
                <a:cs typeface="+mn-cs"/>
              </a:rPr>
              <a:t>Caffeine can interfere with sleep, aim to stop caffeine around midday </a:t>
            </a:r>
          </a:p>
          <a:p>
            <a:pPr lvl="0"/>
            <a:r>
              <a:rPr lang="en-GB" sz="1200" kern="1200" dirty="0">
                <a:solidFill>
                  <a:schemeClr val="tx1"/>
                </a:solidFill>
                <a:effectLst/>
                <a:latin typeface="+mn-lt"/>
                <a:ea typeface="+mn-ea"/>
                <a:cs typeface="+mn-cs"/>
              </a:rPr>
              <a:t>Supplements </a:t>
            </a:r>
          </a:p>
          <a:p>
            <a:pPr lvl="1"/>
            <a:r>
              <a:rPr lang="en-GB" sz="1200" kern="1200" dirty="0">
                <a:solidFill>
                  <a:schemeClr val="tx1"/>
                </a:solidFill>
                <a:effectLst/>
                <a:latin typeface="+mn-lt"/>
                <a:ea typeface="+mn-ea"/>
                <a:cs typeface="+mn-cs"/>
              </a:rPr>
              <a:t>Apt to discuss Vitamin D as weather has been terrible </a:t>
            </a:r>
          </a:p>
          <a:p>
            <a:r>
              <a:rPr lang="en-GB" sz="1200" b="1" kern="1200" dirty="0">
                <a:solidFill>
                  <a:schemeClr val="tx1"/>
                </a:solidFill>
                <a:effectLst/>
                <a:latin typeface="+mn-lt"/>
                <a:ea typeface="+mn-ea"/>
                <a:cs typeface="+mn-cs"/>
              </a:rPr>
              <a:t>Alcohol </a:t>
            </a:r>
          </a:p>
          <a:p>
            <a:pPr lvl="0"/>
            <a:r>
              <a:rPr lang="en-GB" sz="1200" kern="1200" dirty="0">
                <a:solidFill>
                  <a:schemeClr val="tx1"/>
                </a:solidFill>
                <a:effectLst/>
                <a:latin typeface="+mn-lt"/>
                <a:ea typeface="+mn-ea"/>
                <a:cs typeface="+mn-cs"/>
              </a:rPr>
              <a:t>14 units a week – around 6 glasses of wine or 6 pints </a:t>
            </a:r>
          </a:p>
          <a:p>
            <a:pPr lvl="0"/>
            <a:r>
              <a:rPr lang="en-GB" sz="1200" kern="1200" dirty="0">
                <a:solidFill>
                  <a:schemeClr val="tx1"/>
                </a:solidFill>
                <a:effectLst/>
                <a:latin typeface="+mn-lt"/>
                <a:ea typeface="+mn-ea"/>
                <a:cs typeface="+mn-cs"/>
              </a:rPr>
              <a:t>Risk of physical and mental health </a:t>
            </a:r>
          </a:p>
          <a:p>
            <a:pPr lvl="0"/>
            <a:r>
              <a:rPr lang="en-GB" sz="1200" kern="1200" dirty="0">
                <a:solidFill>
                  <a:schemeClr val="tx1"/>
                </a:solidFill>
                <a:effectLst/>
                <a:latin typeface="+mn-lt"/>
                <a:ea typeface="+mn-ea"/>
                <a:cs typeface="+mn-cs"/>
              </a:rPr>
              <a:t>Can disrupt sleep and lead to anxiety and low mood </a:t>
            </a:r>
          </a:p>
          <a:p>
            <a:endParaRPr lang="en-GB" dirty="0"/>
          </a:p>
        </p:txBody>
      </p:sp>
      <p:sp>
        <p:nvSpPr>
          <p:cNvPr id="4" name="Slide Number Placeholder 3">
            <a:extLst>
              <a:ext uri="{FF2B5EF4-FFF2-40B4-BE49-F238E27FC236}">
                <a16:creationId xmlns:a16="http://schemas.microsoft.com/office/drawing/2014/main" id="{7E933047-2680-A17D-84DB-591095008368}"/>
              </a:ext>
            </a:extLst>
          </p:cNvPr>
          <p:cNvSpPr>
            <a:spLocks noGrp="1"/>
          </p:cNvSpPr>
          <p:nvPr>
            <p:ph type="sldNum" sz="quarter" idx="5"/>
          </p:nvPr>
        </p:nvSpPr>
        <p:spPr/>
        <p:txBody>
          <a:bodyPr/>
          <a:lstStyle/>
          <a:p>
            <a:fld id="{9E6851D4-466D-4D33-9A55-F0D57EA3BA77}" type="slidenum">
              <a:rPr lang="en-GB" smtClean="0"/>
              <a:t>5</a:t>
            </a:fld>
            <a:endParaRPr lang="en-GB"/>
          </a:p>
        </p:txBody>
      </p:sp>
    </p:spTree>
    <p:extLst>
      <p:ext uri="{BB962C8B-B14F-4D97-AF65-F5344CB8AC3E}">
        <p14:creationId xmlns:p14="http://schemas.microsoft.com/office/powerpoint/2010/main" val="1238542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56F6E-9541-2581-A2AB-2E30BB79A2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D163E2-F428-C987-D83C-192705C140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8346CF-EADF-E0C8-D19F-88893DF54736}"/>
              </a:ext>
            </a:extLst>
          </p:cNvPr>
          <p:cNvSpPr>
            <a:spLocks noGrp="1"/>
          </p:cNvSpPr>
          <p:nvPr>
            <p:ph type="body" idx="1"/>
          </p:nvPr>
        </p:nvSpPr>
        <p:spPr/>
        <p:txBody>
          <a:bodyPr/>
          <a:lstStyle/>
          <a:p>
            <a:pPr lvl="0"/>
            <a:r>
              <a:rPr lang="en-GB" sz="1200" kern="1200" dirty="0">
                <a:solidFill>
                  <a:schemeClr val="tx1"/>
                </a:solidFill>
                <a:effectLst/>
                <a:latin typeface="+mn-lt"/>
                <a:ea typeface="+mn-ea"/>
                <a:cs typeface="+mn-cs"/>
              </a:rPr>
              <a:t>We know that changes to diet can be daunting and expensive, and that there is an abundance of information out there </a:t>
            </a:r>
          </a:p>
          <a:p>
            <a:pPr lvl="0"/>
            <a:r>
              <a:rPr lang="en-GB" sz="1200" kern="1200" dirty="0">
                <a:solidFill>
                  <a:schemeClr val="tx1"/>
                </a:solidFill>
                <a:effectLst/>
                <a:latin typeface="+mn-lt"/>
                <a:ea typeface="+mn-ea"/>
                <a:cs typeface="+mn-cs"/>
              </a:rPr>
              <a:t>We don’t want to confuse or stress you out so wanted to think about easy swaps or improvements we could make </a:t>
            </a:r>
          </a:p>
          <a:p>
            <a:pPr lvl="0"/>
            <a:r>
              <a:rPr lang="en-GB" sz="1200" kern="1200" dirty="0">
                <a:solidFill>
                  <a:schemeClr val="tx1"/>
                </a:solidFill>
                <a:effectLst/>
                <a:latin typeface="+mn-lt"/>
                <a:ea typeface="+mn-ea"/>
                <a:cs typeface="+mn-cs"/>
              </a:rPr>
              <a:t>Fibre – aim to get 30g a fibre a day, in the UK we average around 18 </a:t>
            </a:r>
          </a:p>
          <a:p>
            <a:pPr lvl="1"/>
            <a:r>
              <a:rPr lang="en-GB" sz="1200" kern="1200" dirty="0">
                <a:solidFill>
                  <a:schemeClr val="tx1"/>
                </a:solidFill>
                <a:effectLst/>
                <a:latin typeface="+mn-lt"/>
                <a:ea typeface="+mn-ea"/>
                <a:cs typeface="+mn-cs"/>
              </a:rPr>
              <a:t>High fibre diets improve bowel health and cardiac health and reduce the risk of colorectal cancer </a:t>
            </a:r>
          </a:p>
          <a:p>
            <a:pPr lvl="1"/>
            <a:r>
              <a:rPr lang="en-GB" sz="1200" kern="1200" dirty="0">
                <a:solidFill>
                  <a:schemeClr val="tx1"/>
                </a:solidFill>
                <a:effectLst/>
                <a:latin typeface="+mn-lt"/>
                <a:ea typeface="+mn-ea"/>
                <a:cs typeface="+mn-cs"/>
              </a:rPr>
              <a:t>Fibre can be found in whole grains, brown rice, beans, lentils, vegetables, nuts and seeds </a:t>
            </a:r>
          </a:p>
          <a:p>
            <a:pPr lvl="1"/>
            <a:r>
              <a:rPr lang="en-GB" sz="1200" kern="1200" dirty="0">
                <a:solidFill>
                  <a:schemeClr val="tx1"/>
                </a:solidFill>
                <a:effectLst/>
                <a:latin typeface="+mn-lt"/>
                <a:ea typeface="+mn-ea"/>
                <a:cs typeface="+mn-cs"/>
              </a:rPr>
              <a:t>Fibre has also been  linked to improving mood and gut-brain axis </a:t>
            </a:r>
          </a:p>
          <a:p>
            <a:pPr lvl="0"/>
            <a:r>
              <a:rPr lang="en-GB" sz="1200" kern="1200" dirty="0">
                <a:solidFill>
                  <a:schemeClr val="tx1"/>
                </a:solidFill>
                <a:effectLst/>
                <a:latin typeface="+mn-lt"/>
                <a:ea typeface="+mn-ea"/>
                <a:cs typeface="+mn-cs"/>
              </a:rPr>
              <a:t>UPF’s </a:t>
            </a:r>
          </a:p>
          <a:p>
            <a:pPr lvl="1"/>
            <a:r>
              <a:rPr lang="en-GB" sz="1200" kern="1200" dirty="0">
                <a:solidFill>
                  <a:schemeClr val="tx1"/>
                </a:solidFill>
                <a:effectLst/>
                <a:latin typeface="+mn-lt"/>
                <a:ea typeface="+mn-ea"/>
                <a:cs typeface="+mn-cs"/>
              </a:rPr>
              <a:t>We know that UPFS and high sugar content foods are actually linked to low mood and anxiety alongside a host of medical complications </a:t>
            </a:r>
          </a:p>
          <a:p>
            <a:pPr lvl="1"/>
            <a:r>
              <a:rPr lang="en-GB" sz="1200" kern="1200" dirty="0">
                <a:solidFill>
                  <a:schemeClr val="tx1"/>
                </a:solidFill>
                <a:effectLst/>
                <a:latin typeface="+mn-lt"/>
                <a:ea typeface="+mn-ea"/>
                <a:cs typeface="+mn-cs"/>
              </a:rPr>
              <a:t>One study – 50% risk of developing depressions </a:t>
            </a:r>
          </a:p>
          <a:p>
            <a:pPr lvl="1"/>
            <a:r>
              <a:rPr lang="en-GB" sz="1200" kern="1200" dirty="0">
                <a:solidFill>
                  <a:schemeClr val="tx1"/>
                </a:solidFill>
                <a:effectLst/>
                <a:latin typeface="+mn-lt"/>
                <a:ea typeface="+mn-ea"/>
                <a:cs typeface="+mn-cs"/>
              </a:rPr>
              <a:t>Swaps where possible to less processed food </a:t>
            </a:r>
          </a:p>
          <a:p>
            <a:pPr lvl="0"/>
            <a:r>
              <a:rPr lang="en-GB" sz="1200" kern="1200" dirty="0">
                <a:solidFill>
                  <a:schemeClr val="tx1"/>
                </a:solidFill>
                <a:effectLst/>
                <a:latin typeface="+mn-lt"/>
                <a:ea typeface="+mn-ea"/>
                <a:cs typeface="+mn-cs"/>
              </a:rPr>
              <a:t>Hydration is very important where possible</a:t>
            </a:r>
          </a:p>
          <a:p>
            <a:pPr lvl="1"/>
            <a:r>
              <a:rPr lang="en-GB" sz="1200" kern="1200" dirty="0">
                <a:solidFill>
                  <a:schemeClr val="tx1"/>
                </a:solidFill>
                <a:effectLst/>
                <a:latin typeface="+mn-lt"/>
                <a:ea typeface="+mn-ea"/>
                <a:cs typeface="+mn-cs"/>
              </a:rPr>
              <a:t>Caffeine can interfere with sleep, aim to stop caffeine around midday </a:t>
            </a:r>
          </a:p>
          <a:p>
            <a:pPr lvl="0"/>
            <a:r>
              <a:rPr lang="en-GB" sz="1200" kern="1200" dirty="0">
                <a:solidFill>
                  <a:schemeClr val="tx1"/>
                </a:solidFill>
                <a:effectLst/>
                <a:latin typeface="+mn-lt"/>
                <a:ea typeface="+mn-ea"/>
                <a:cs typeface="+mn-cs"/>
              </a:rPr>
              <a:t>Supplements </a:t>
            </a:r>
          </a:p>
          <a:p>
            <a:pPr lvl="1"/>
            <a:r>
              <a:rPr lang="en-GB" sz="1200" kern="1200" dirty="0">
                <a:solidFill>
                  <a:schemeClr val="tx1"/>
                </a:solidFill>
                <a:effectLst/>
                <a:latin typeface="+mn-lt"/>
                <a:ea typeface="+mn-ea"/>
                <a:cs typeface="+mn-cs"/>
              </a:rPr>
              <a:t>Apt to discuss Vitamin D as weather has been terrible </a:t>
            </a:r>
          </a:p>
          <a:p>
            <a:r>
              <a:rPr lang="en-GB" sz="1200" b="1" kern="1200" dirty="0">
                <a:solidFill>
                  <a:schemeClr val="tx1"/>
                </a:solidFill>
                <a:effectLst/>
                <a:latin typeface="+mn-lt"/>
                <a:ea typeface="+mn-ea"/>
                <a:cs typeface="+mn-cs"/>
              </a:rPr>
              <a:t>Alcohol </a:t>
            </a:r>
          </a:p>
          <a:p>
            <a:pPr lvl="0"/>
            <a:r>
              <a:rPr lang="en-GB" sz="1200" kern="1200" dirty="0">
                <a:solidFill>
                  <a:schemeClr val="tx1"/>
                </a:solidFill>
                <a:effectLst/>
                <a:latin typeface="+mn-lt"/>
                <a:ea typeface="+mn-ea"/>
                <a:cs typeface="+mn-cs"/>
              </a:rPr>
              <a:t>14 units a week – around 6 glasses of wine or 6 pints </a:t>
            </a:r>
          </a:p>
          <a:p>
            <a:pPr lvl="0"/>
            <a:r>
              <a:rPr lang="en-GB" sz="1200" kern="1200" dirty="0">
                <a:solidFill>
                  <a:schemeClr val="tx1"/>
                </a:solidFill>
                <a:effectLst/>
                <a:latin typeface="+mn-lt"/>
                <a:ea typeface="+mn-ea"/>
                <a:cs typeface="+mn-cs"/>
              </a:rPr>
              <a:t>Risk of physical and mental health </a:t>
            </a:r>
          </a:p>
          <a:p>
            <a:pPr lvl="0"/>
            <a:r>
              <a:rPr lang="en-GB" sz="1200" kern="1200" dirty="0">
                <a:solidFill>
                  <a:schemeClr val="tx1"/>
                </a:solidFill>
                <a:effectLst/>
                <a:latin typeface="+mn-lt"/>
                <a:ea typeface="+mn-ea"/>
                <a:cs typeface="+mn-cs"/>
              </a:rPr>
              <a:t>Can disrupt sleep and lead to anxiety and low mood </a:t>
            </a:r>
          </a:p>
          <a:p>
            <a:endParaRPr lang="en-GB" dirty="0"/>
          </a:p>
        </p:txBody>
      </p:sp>
      <p:sp>
        <p:nvSpPr>
          <p:cNvPr id="4" name="Slide Number Placeholder 3">
            <a:extLst>
              <a:ext uri="{FF2B5EF4-FFF2-40B4-BE49-F238E27FC236}">
                <a16:creationId xmlns:a16="http://schemas.microsoft.com/office/drawing/2014/main" id="{F9EE946F-B63B-BBE5-D49D-7DA64DFD6F9D}"/>
              </a:ext>
            </a:extLst>
          </p:cNvPr>
          <p:cNvSpPr>
            <a:spLocks noGrp="1"/>
          </p:cNvSpPr>
          <p:nvPr>
            <p:ph type="sldNum" sz="quarter" idx="5"/>
          </p:nvPr>
        </p:nvSpPr>
        <p:spPr/>
        <p:txBody>
          <a:bodyPr/>
          <a:lstStyle/>
          <a:p>
            <a:fld id="{9E6851D4-466D-4D33-9A55-F0D57EA3BA77}" type="slidenum">
              <a:rPr lang="en-GB" smtClean="0"/>
              <a:t>6</a:t>
            </a:fld>
            <a:endParaRPr lang="en-GB"/>
          </a:p>
        </p:txBody>
      </p:sp>
    </p:spTree>
    <p:extLst>
      <p:ext uri="{BB962C8B-B14F-4D97-AF65-F5344CB8AC3E}">
        <p14:creationId xmlns:p14="http://schemas.microsoft.com/office/powerpoint/2010/main" val="864809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636E8-BB6A-515D-AFFD-78EE706A77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6BE1E6-081A-A1FB-5ADF-61B6055B2E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342DE9-69C5-6424-8E05-CCF4F5DF287C}"/>
              </a:ext>
            </a:extLst>
          </p:cNvPr>
          <p:cNvSpPr>
            <a:spLocks noGrp="1"/>
          </p:cNvSpPr>
          <p:nvPr>
            <p:ph type="body" idx="1"/>
          </p:nvPr>
        </p:nvSpPr>
        <p:spPr/>
        <p:txBody>
          <a:bodyPr/>
          <a:lstStyle/>
          <a:p>
            <a:pPr lvl="0"/>
            <a:r>
              <a:rPr lang="en-GB" sz="1200" kern="1200" dirty="0">
                <a:solidFill>
                  <a:schemeClr val="tx1"/>
                </a:solidFill>
                <a:effectLst/>
                <a:latin typeface="+mn-lt"/>
                <a:ea typeface="+mn-ea"/>
                <a:cs typeface="+mn-cs"/>
              </a:rPr>
              <a:t>Benefits are endless -mental health, heart, cancer risk, bowel health, bone health, muscle/joint pain </a:t>
            </a:r>
          </a:p>
          <a:p>
            <a:pPr lvl="0"/>
            <a:r>
              <a:rPr lang="en-GB" sz="1200" kern="1200" dirty="0">
                <a:solidFill>
                  <a:schemeClr val="tx1"/>
                </a:solidFill>
                <a:effectLst/>
                <a:latin typeface="+mn-lt"/>
                <a:ea typeface="+mn-ea"/>
                <a:cs typeface="+mn-cs"/>
              </a:rPr>
              <a:t>Inactive people 3x risk of low mood than active people </a:t>
            </a:r>
          </a:p>
          <a:p>
            <a:pPr lvl="0"/>
            <a:r>
              <a:rPr lang="en-GB" sz="1200" kern="1200" dirty="0">
                <a:solidFill>
                  <a:schemeClr val="tx1"/>
                </a:solidFill>
                <a:effectLst/>
                <a:latin typeface="+mn-lt"/>
                <a:ea typeface="+mn-ea"/>
                <a:cs typeface="+mn-cs"/>
              </a:rPr>
              <a:t>Any activity better than none – start slow </a:t>
            </a:r>
          </a:p>
          <a:p>
            <a:pPr lvl="1"/>
            <a:r>
              <a:rPr lang="en-GB" sz="1200" kern="1200" dirty="0">
                <a:solidFill>
                  <a:schemeClr val="tx1"/>
                </a:solidFill>
                <a:effectLst/>
                <a:latin typeface="+mn-lt"/>
                <a:ea typeface="+mn-ea"/>
                <a:cs typeface="+mn-cs"/>
              </a:rPr>
              <a:t>Walking/swimming/chair yoga/home weight bearing exercising </a:t>
            </a:r>
          </a:p>
          <a:p>
            <a:endParaRPr lang="en-GB" dirty="0"/>
          </a:p>
        </p:txBody>
      </p:sp>
      <p:sp>
        <p:nvSpPr>
          <p:cNvPr id="4" name="Slide Number Placeholder 3">
            <a:extLst>
              <a:ext uri="{FF2B5EF4-FFF2-40B4-BE49-F238E27FC236}">
                <a16:creationId xmlns:a16="http://schemas.microsoft.com/office/drawing/2014/main" id="{DF0F250F-EB32-88CD-B7E7-50BDDBBBDF06}"/>
              </a:ext>
            </a:extLst>
          </p:cNvPr>
          <p:cNvSpPr>
            <a:spLocks noGrp="1"/>
          </p:cNvSpPr>
          <p:nvPr>
            <p:ph type="sldNum" sz="quarter" idx="5"/>
          </p:nvPr>
        </p:nvSpPr>
        <p:spPr/>
        <p:txBody>
          <a:bodyPr/>
          <a:lstStyle/>
          <a:p>
            <a:fld id="{9E6851D4-466D-4D33-9A55-F0D57EA3BA77}" type="slidenum">
              <a:rPr lang="en-GB" smtClean="0"/>
              <a:t>8</a:t>
            </a:fld>
            <a:endParaRPr lang="en-GB"/>
          </a:p>
        </p:txBody>
      </p:sp>
    </p:spTree>
    <p:extLst>
      <p:ext uri="{BB962C8B-B14F-4D97-AF65-F5344CB8AC3E}">
        <p14:creationId xmlns:p14="http://schemas.microsoft.com/office/powerpoint/2010/main" val="967291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Sleep </a:t>
            </a:r>
          </a:p>
          <a:p>
            <a:pPr lvl="0"/>
            <a:r>
              <a:rPr lang="en-GB" sz="1200" kern="1200" dirty="0">
                <a:solidFill>
                  <a:schemeClr val="tx1"/>
                </a:solidFill>
                <a:effectLst/>
                <a:latin typeface="+mn-lt"/>
                <a:ea typeface="+mn-ea"/>
                <a:cs typeface="+mn-cs"/>
              </a:rPr>
              <a:t>20% of UK adults report poor sleep </a:t>
            </a:r>
          </a:p>
          <a:p>
            <a:pPr lvl="0"/>
            <a:r>
              <a:rPr lang="en-GB" sz="1200" kern="1200" dirty="0">
                <a:solidFill>
                  <a:schemeClr val="tx1"/>
                </a:solidFill>
                <a:effectLst/>
                <a:latin typeface="+mn-lt"/>
                <a:ea typeface="+mn-ea"/>
                <a:cs typeface="+mn-cs"/>
              </a:rPr>
              <a:t>This could be not getting off to sleep, waking up often in the night time or trouble staying asleep </a:t>
            </a:r>
          </a:p>
          <a:p>
            <a:pPr lvl="0"/>
            <a:r>
              <a:rPr lang="en-GB" sz="1200" kern="1200" dirty="0">
                <a:solidFill>
                  <a:schemeClr val="tx1"/>
                </a:solidFill>
                <a:effectLst/>
                <a:latin typeface="+mn-lt"/>
                <a:ea typeface="+mn-ea"/>
                <a:cs typeface="+mn-cs"/>
              </a:rPr>
              <a:t>This can affect our daytime energy, stress response and cause low mood too </a:t>
            </a:r>
          </a:p>
          <a:p>
            <a:pPr lvl="0"/>
            <a:r>
              <a:rPr lang="en-GB" sz="1200" kern="1200" dirty="0">
                <a:solidFill>
                  <a:schemeClr val="tx1"/>
                </a:solidFill>
                <a:effectLst/>
                <a:latin typeface="+mn-lt"/>
                <a:ea typeface="+mn-ea"/>
                <a:cs typeface="+mn-cs"/>
              </a:rPr>
              <a:t>Tips to improve sleep </a:t>
            </a:r>
          </a:p>
          <a:p>
            <a:pPr lvl="1"/>
            <a:r>
              <a:rPr lang="en-GB" sz="1200" kern="1200" dirty="0">
                <a:solidFill>
                  <a:schemeClr val="tx1"/>
                </a:solidFill>
                <a:effectLst/>
                <a:latin typeface="+mn-lt"/>
                <a:ea typeface="+mn-ea"/>
                <a:cs typeface="+mn-cs"/>
              </a:rPr>
              <a:t>Consistent sleep schedule </a:t>
            </a:r>
          </a:p>
          <a:p>
            <a:pPr lvl="1"/>
            <a:r>
              <a:rPr lang="en-GB" sz="1200" kern="1200" dirty="0">
                <a:solidFill>
                  <a:schemeClr val="tx1"/>
                </a:solidFill>
                <a:effectLst/>
                <a:latin typeface="+mn-lt"/>
                <a:ea typeface="+mn-ea"/>
                <a:cs typeface="+mn-cs"/>
              </a:rPr>
              <a:t>No screens an hour before bed </a:t>
            </a:r>
          </a:p>
          <a:p>
            <a:pPr lvl="1"/>
            <a:r>
              <a:rPr lang="en-GB" sz="1200" kern="1200" dirty="0">
                <a:solidFill>
                  <a:schemeClr val="tx1"/>
                </a:solidFill>
                <a:effectLst/>
                <a:latin typeface="+mn-lt"/>
                <a:ea typeface="+mn-ea"/>
                <a:cs typeface="+mn-cs"/>
              </a:rPr>
              <a:t>Dark and cool environment </a:t>
            </a:r>
          </a:p>
          <a:p>
            <a:pPr lvl="1"/>
            <a:r>
              <a:rPr lang="en-GB" sz="1200" kern="1200" dirty="0">
                <a:solidFill>
                  <a:schemeClr val="tx1"/>
                </a:solidFill>
                <a:effectLst/>
                <a:latin typeface="+mn-lt"/>
                <a:ea typeface="+mn-ea"/>
                <a:cs typeface="+mn-cs"/>
              </a:rPr>
              <a:t>Wind down routines – dim lights, ‘</a:t>
            </a:r>
            <a:r>
              <a:rPr lang="en-GB" sz="1200" kern="1200" dirty="0" err="1">
                <a:solidFill>
                  <a:schemeClr val="tx1"/>
                </a:solidFill>
                <a:effectLst/>
                <a:latin typeface="+mn-lt"/>
                <a:ea typeface="+mn-ea"/>
                <a:cs typeface="+mn-cs"/>
              </a:rPr>
              <a:t>beditation</a:t>
            </a:r>
            <a:r>
              <a:rPr lang="en-GB" sz="1200" kern="1200" dirty="0">
                <a:solidFill>
                  <a:schemeClr val="tx1"/>
                </a:solidFill>
                <a:effectLst/>
                <a:latin typeface="+mn-lt"/>
                <a:ea typeface="+mn-ea"/>
                <a:cs typeface="+mn-cs"/>
              </a:rPr>
              <a:t>’ </a:t>
            </a:r>
          </a:p>
          <a:p>
            <a:pPr lvl="1"/>
            <a:r>
              <a:rPr lang="en-GB" sz="1200" kern="1200" dirty="0">
                <a:solidFill>
                  <a:schemeClr val="tx1"/>
                </a:solidFill>
                <a:effectLst/>
                <a:latin typeface="+mn-lt"/>
                <a:ea typeface="+mn-ea"/>
                <a:cs typeface="+mn-cs"/>
              </a:rPr>
              <a:t>NHS how to fall asleep faster and better </a:t>
            </a:r>
          </a:p>
          <a:p>
            <a:pPr lvl="1"/>
            <a:r>
              <a:rPr lang="en-GB" sz="1200" kern="1200" dirty="0">
                <a:solidFill>
                  <a:schemeClr val="tx1"/>
                </a:solidFill>
                <a:effectLst/>
                <a:latin typeface="+mn-lt"/>
                <a:ea typeface="+mn-ea"/>
                <a:cs typeface="+mn-cs"/>
              </a:rPr>
              <a:t>If struggling, please speak to GP </a:t>
            </a:r>
          </a:p>
          <a:p>
            <a:pPr lvl="1"/>
            <a:r>
              <a:rPr lang="en-GB" sz="1200" kern="1200" dirty="0">
                <a:solidFill>
                  <a:schemeClr val="tx1"/>
                </a:solidFill>
                <a:effectLst/>
                <a:latin typeface="+mn-lt"/>
                <a:ea typeface="+mn-ea"/>
                <a:cs typeface="+mn-cs"/>
              </a:rPr>
              <a:t>Caffeine </a:t>
            </a:r>
          </a:p>
          <a:p>
            <a:endParaRPr lang="en-GB" dirty="0"/>
          </a:p>
        </p:txBody>
      </p:sp>
      <p:sp>
        <p:nvSpPr>
          <p:cNvPr id="4" name="Slide Number Placeholder 3"/>
          <p:cNvSpPr>
            <a:spLocks noGrp="1"/>
          </p:cNvSpPr>
          <p:nvPr>
            <p:ph type="sldNum" sz="quarter" idx="5"/>
          </p:nvPr>
        </p:nvSpPr>
        <p:spPr/>
        <p:txBody>
          <a:bodyPr/>
          <a:lstStyle/>
          <a:p>
            <a:fld id="{9E6851D4-466D-4D33-9A55-F0D57EA3BA77}" type="slidenum">
              <a:rPr lang="en-GB" smtClean="0"/>
              <a:t>9</a:t>
            </a:fld>
            <a:endParaRPr lang="en-GB"/>
          </a:p>
        </p:txBody>
      </p:sp>
    </p:spTree>
    <p:extLst>
      <p:ext uri="{BB962C8B-B14F-4D97-AF65-F5344CB8AC3E}">
        <p14:creationId xmlns:p14="http://schemas.microsoft.com/office/powerpoint/2010/main" val="3300761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Mental Health </a:t>
            </a:r>
          </a:p>
          <a:p>
            <a:pPr lvl="0"/>
            <a:r>
              <a:rPr lang="en-GB" sz="1200" kern="1200" dirty="0">
                <a:solidFill>
                  <a:schemeClr val="tx1"/>
                </a:solidFill>
                <a:effectLst/>
                <a:latin typeface="+mn-lt"/>
                <a:ea typeface="+mn-ea"/>
                <a:cs typeface="+mn-cs"/>
              </a:rPr>
              <a:t>We known in the darker months, mental health is generally poorer – SAD, more loneliness, getting out less, post </a:t>
            </a:r>
            <a:r>
              <a:rPr lang="en-GB" sz="1200" kern="1200" dirty="0" err="1">
                <a:solidFill>
                  <a:schemeClr val="tx1"/>
                </a:solidFill>
                <a:effectLst/>
                <a:latin typeface="+mn-lt"/>
                <a:ea typeface="+mn-ea"/>
                <a:cs typeface="+mn-cs"/>
              </a:rPr>
              <a:t>xmas</a:t>
            </a:r>
            <a:r>
              <a:rPr lang="en-GB" sz="1200" kern="1200" dirty="0">
                <a:solidFill>
                  <a:schemeClr val="tx1"/>
                </a:solidFill>
                <a:effectLst/>
                <a:latin typeface="+mn-lt"/>
                <a:ea typeface="+mn-ea"/>
                <a:cs typeface="+mn-cs"/>
              </a:rPr>
              <a:t> slump </a:t>
            </a:r>
          </a:p>
          <a:p>
            <a:pPr lvl="0"/>
            <a:r>
              <a:rPr lang="en-GB" sz="1200" kern="1200" dirty="0">
                <a:solidFill>
                  <a:schemeClr val="tx1"/>
                </a:solidFill>
                <a:effectLst/>
                <a:latin typeface="+mn-lt"/>
                <a:ea typeface="+mn-ea"/>
                <a:cs typeface="+mn-cs"/>
              </a:rPr>
              <a:t>Most important thing is speaking to people about this (can put resources at the end) </a:t>
            </a:r>
          </a:p>
          <a:p>
            <a:pPr lvl="0"/>
            <a:r>
              <a:rPr lang="en-GB" sz="1200" kern="1200" dirty="0">
                <a:solidFill>
                  <a:schemeClr val="tx1"/>
                </a:solidFill>
                <a:effectLst/>
                <a:latin typeface="+mn-lt"/>
                <a:ea typeface="+mn-ea"/>
                <a:cs typeface="+mn-cs"/>
              </a:rPr>
              <a:t>Tips </a:t>
            </a:r>
          </a:p>
          <a:p>
            <a:pPr lvl="1"/>
            <a:r>
              <a:rPr lang="en-GB" sz="1200" kern="1200" dirty="0">
                <a:solidFill>
                  <a:schemeClr val="tx1"/>
                </a:solidFill>
                <a:effectLst/>
                <a:latin typeface="+mn-lt"/>
                <a:ea typeface="+mn-ea"/>
                <a:cs typeface="+mn-cs"/>
              </a:rPr>
              <a:t>Early morning sunshine/daily activity and getting out of the house </a:t>
            </a:r>
          </a:p>
          <a:p>
            <a:pPr lvl="1"/>
            <a:r>
              <a:rPr lang="en-GB" sz="1200" kern="1200" dirty="0">
                <a:solidFill>
                  <a:schemeClr val="tx1"/>
                </a:solidFill>
                <a:effectLst/>
                <a:latin typeface="+mn-lt"/>
                <a:ea typeface="+mn-ea"/>
                <a:cs typeface="+mn-cs"/>
              </a:rPr>
              <a:t>Keeping routine regarding sleep/work/meals </a:t>
            </a:r>
          </a:p>
          <a:p>
            <a:pPr lvl="1"/>
            <a:r>
              <a:rPr lang="en-GB" sz="1200" kern="1200" dirty="0">
                <a:solidFill>
                  <a:schemeClr val="tx1"/>
                </a:solidFill>
                <a:effectLst/>
                <a:latin typeface="+mn-lt"/>
                <a:ea typeface="+mn-ea"/>
                <a:cs typeface="+mn-cs"/>
              </a:rPr>
              <a:t>Tackling loneliness where possible </a:t>
            </a:r>
          </a:p>
          <a:p>
            <a:endParaRPr lang="en-GB" dirty="0"/>
          </a:p>
        </p:txBody>
      </p:sp>
      <p:sp>
        <p:nvSpPr>
          <p:cNvPr id="4" name="Slide Number Placeholder 3"/>
          <p:cNvSpPr>
            <a:spLocks noGrp="1"/>
          </p:cNvSpPr>
          <p:nvPr>
            <p:ph type="sldNum" sz="quarter" idx="5"/>
          </p:nvPr>
        </p:nvSpPr>
        <p:spPr/>
        <p:txBody>
          <a:bodyPr/>
          <a:lstStyle/>
          <a:p>
            <a:fld id="{9E6851D4-466D-4D33-9A55-F0D57EA3BA77}" type="slidenum">
              <a:rPr lang="en-GB" smtClean="0"/>
              <a:t>10</a:t>
            </a:fld>
            <a:endParaRPr lang="en-GB"/>
          </a:p>
        </p:txBody>
      </p:sp>
    </p:spTree>
    <p:extLst>
      <p:ext uri="{BB962C8B-B14F-4D97-AF65-F5344CB8AC3E}">
        <p14:creationId xmlns:p14="http://schemas.microsoft.com/office/powerpoint/2010/main" val="1704115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Higher levels of loneliness </a:t>
            </a:r>
          </a:p>
          <a:p>
            <a:pPr lvl="0"/>
            <a:r>
              <a:rPr lang="en-GB" sz="1200" kern="1200" dirty="0">
                <a:solidFill>
                  <a:schemeClr val="tx1"/>
                </a:solidFill>
                <a:effectLst/>
                <a:latin typeface="+mn-lt"/>
                <a:ea typeface="+mn-ea"/>
                <a:cs typeface="+mn-cs"/>
              </a:rPr>
              <a:t>Less connected </a:t>
            </a:r>
          </a:p>
          <a:p>
            <a:pPr lvl="0"/>
            <a:r>
              <a:rPr lang="en-GB" sz="1200" kern="1200" dirty="0">
                <a:solidFill>
                  <a:schemeClr val="tx1"/>
                </a:solidFill>
                <a:effectLst/>
                <a:latin typeface="+mn-lt"/>
                <a:ea typeface="+mn-ea"/>
                <a:cs typeface="+mn-cs"/>
              </a:rPr>
              <a:t>Linked to physical and mental health risks </a:t>
            </a:r>
          </a:p>
          <a:p>
            <a:pPr lvl="0"/>
            <a:r>
              <a:rPr lang="en-GB" sz="1200" kern="1200" dirty="0">
                <a:solidFill>
                  <a:schemeClr val="tx1"/>
                </a:solidFill>
                <a:effectLst/>
                <a:latin typeface="+mn-lt"/>
                <a:ea typeface="+mn-ea"/>
                <a:cs typeface="+mn-cs"/>
              </a:rPr>
              <a:t>Many ways to tackle this – community groups, activities, social contact, things like this – lots of recourses below </a:t>
            </a:r>
          </a:p>
          <a:p>
            <a:endParaRPr lang="en-GB" dirty="0"/>
          </a:p>
        </p:txBody>
      </p:sp>
      <p:sp>
        <p:nvSpPr>
          <p:cNvPr id="4" name="Slide Number Placeholder 3"/>
          <p:cNvSpPr>
            <a:spLocks noGrp="1"/>
          </p:cNvSpPr>
          <p:nvPr>
            <p:ph type="sldNum" sz="quarter" idx="5"/>
          </p:nvPr>
        </p:nvSpPr>
        <p:spPr/>
        <p:txBody>
          <a:bodyPr/>
          <a:lstStyle/>
          <a:p>
            <a:fld id="{9E6851D4-466D-4D33-9A55-F0D57EA3BA77}" type="slidenum">
              <a:rPr lang="en-GB" smtClean="0"/>
              <a:t>11</a:t>
            </a:fld>
            <a:endParaRPr lang="en-GB"/>
          </a:p>
        </p:txBody>
      </p:sp>
    </p:spTree>
    <p:extLst>
      <p:ext uri="{BB962C8B-B14F-4D97-AF65-F5344CB8AC3E}">
        <p14:creationId xmlns:p14="http://schemas.microsoft.com/office/powerpoint/2010/main" val="4064869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2/10/2026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2/10/2026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2/10/2026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2/10/2026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Cover">
            <a:extLst>
              <a:ext uri="{FF2B5EF4-FFF2-40B4-BE49-F238E27FC236}">
                <a16:creationId xmlns:a16="http://schemas.microsoft.com/office/drawing/2014/main" id="{6BE11944-ED05-4FE9-9927-06C110BB3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A2812508-238C-4BCD-BDD3-25C99C5CA2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9141714" cy="3490956"/>
            <a:chOff x="651279" y="598259"/>
            <a:chExt cx="10889442" cy="5680742"/>
          </a:xfrm>
        </p:grpSpPr>
        <p:sp>
          <p:nvSpPr>
            <p:cNvPr id="28" name="Color">
              <a:extLst>
                <a:ext uri="{FF2B5EF4-FFF2-40B4-BE49-F238E27FC236}">
                  <a16:creationId xmlns:a16="http://schemas.microsoft.com/office/drawing/2014/main" id="{EA98B5EE-6906-45B1-8691-D06F06B6C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lor">
              <a:extLst>
                <a:ext uri="{FF2B5EF4-FFF2-40B4-BE49-F238E27FC236}">
                  <a16:creationId xmlns:a16="http://schemas.microsoft.com/office/drawing/2014/main" id="{3CB4D77E-DA74-4797-88E4-C7D817D31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32" name="Freeform: Shape 31">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34">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35">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Freeform: Shape 36">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Freeform: Shape 37">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390CF966-7B3E-F9DB-255E-F39BCA682887}"/>
              </a:ext>
            </a:extLst>
          </p:cNvPr>
          <p:cNvSpPr>
            <a:spLocks noGrp="1"/>
          </p:cNvSpPr>
          <p:nvPr>
            <p:ph type="ctrTitle"/>
          </p:nvPr>
        </p:nvSpPr>
        <p:spPr>
          <a:xfrm>
            <a:off x="592281" y="1014574"/>
            <a:ext cx="7294297" cy="2226769"/>
          </a:xfrm>
        </p:spPr>
        <p:txBody>
          <a:bodyPr anchor="ctr">
            <a:normAutofit/>
          </a:bodyPr>
          <a:lstStyle/>
          <a:p>
            <a:pPr algn="l"/>
            <a:r>
              <a:rPr lang="en-GB" sz="4200">
                <a:solidFill>
                  <a:schemeClr val="bg1"/>
                </a:solidFill>
              </a:rPr>
              <a:t>Beat The Blues</a:t>
            </a:r>
          </a:p>
        </p:txBody>
      </p:sp>
      <p:sp>
        <p:nvSpPr>
          <p:cNvPr id="3" name="Subtitle 2">
            <a:extLst>
              <a:ext uri="{FF2B5EF4-FFF2-40B4-BE49-F238E27FC236}">
                <a16:creationId xmlns:a16="http://schemas.microsoft.com/office/drawing/2014/main" id="{25A9BCDB-1D99-A6AA-233F-BA43B6B1D345}"/>
              </a:ext>
            </a:extLst>
          </p:cNvPr>
          <p:cNvSpPr>
            <a:spLocks noGrp="1"/>
          </p:cNvSpPr>
          <p:nvPr>
            <p:ph type="subTitle" idx="1"/>
          </p:nvPr>
        </p:nvSpPr>
        <p:spPr>
          <a:xfrm>
            <a:off x="592281" y="3640633"/>
            <a:ext cx="7294297" cy="2487212"/>
          </a:xfrm>
        </p:spPr>
        <p:txBody>
          <a:bodyPr anchor="ctr">
            <a:normAutofit/>
          </a:bodyPr>
          <a:lstStyle/>
          <a:p>
            <a:pPr algn="l"/>
            <a:r>
              <a:rPr lang="en-GB">
                <a:solidFill>
                  <a:schemeClr val="tx2"/>
                </a:solidFill>
              </a:rPr>
              <a:t>Dr Sacha Burgess</a:t>
            </a:r>
          </a:p>
          <a:p>
            <a:pPr algn="l"/>
            <a:r>
              <a:rPr lang="en-GB">
                <a:solidFill>
                  <a:schemeClr val="tx2"/>
                </a:solidFill>
              </a:rPr>
              <a:t>Dr Mitali Agarwal </a:t>
            </a:r>
          </a:p>
        </p:txBody>
      </p:sp>
      <p:pic>
        <p:nvPicPr>
          <p:cNvPr id="4" name="Picture 3" descr="A blue text on a black background&#10;&#10;AI-generated content may be incorrect.">
            <a:extLst>
              <a:ext uri="{FF2B5EF4-FFF2-40B4-BE49-F238E27FC236}">
                <a16:creationId xmlns:a16="http://schemas.microsoft.com/office/drawing/2014/main" id="{2BDD2063-0728-1AAE-6155-A477D7966534}"/>
              </a:ext>
            </a:extLst>
          </p:cNvPr>
          <p:cNvPicPr>
            <a:picLocks noChangeAspect="1"/>
          </p:cNvPicPr>
          <p:nvPr/>
        </p:nvPicPr>
        <p:blipFill>
          <a:blip r:embed="rId2"/>
          <a:stretch>
            <a:fillRect/>
          </a:stretch>
        </p:blipFill>
        <p:spPr>
          <a:xfrm>
            <a:off x="6874948" y="6304287"/>
            <a:ext cx="2459882" cy="588146"/>
          </a:xfrm>
          <a:prstGeom prst="rect">
            <a:avLst/>
          </a:prstGeom>
        </p:spPr>
      </p:pic>
      <p:pic>
        <p:nvPicPr>
          <p:cNvPr id="6" name="Picture 5">
            <a:extLst>
              <a:ext uri="{FF2B5EF4-FFF2-40B4-BE49-F238E27FC236}">
                <a16:creationId xmlns:a16="http://schemas.microsoft.com/office/drawing/2014/main" id="{C4D5FB37-4027-9998-0A07-203721BCE2A8}"/>
              </a:ext>
            </a:extLst>
          </p:cNvPr>
          <p:cNvPicPr>
            <a:picLocks noChangeAspect="1"/>
          </p:cNvPicPr>
          <p:nvPr/>
        </p:nvPicPr>
        <p:blipFill>
          <a:blip r:embed="rId3"/>
          <a:stretch>
            <a:fillRect/>
          </a:stretch>
        </p:blipFill>
        <p:spPr>
          <a:xfrm>
            <a:off x="5144716" y="1190414"/>
            <a:ext cx="3688745" cy="3688745"/>
          </a:xfrm>
          <a:prstGeom prst="rect">
            <a:avLst/>
          </a:prstGeom>
          <a:effectLst>
            <a:softEdge rad="635000"/>
          </a:effectLst>
        </p:spPr>
      </p:pic>
    </p:spTree>
    <p:extLst>
      <p:ext uri="{BB962C8B-B14F-4D97-AF65-F5344CB8AC3E}">
        <p14:creationId xmlns:p14="http://schemas.microsoft.com/office/powerpoint/2010/main" val="382993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548176"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589788" y="841248"/>
            <a:ext cx="3847200" cy="5340097"/>
          </a:xfrm>
        </p:spPr>
        <p:txBody>
          <a:bodyPr anchor="ctr">
            <a:normAutofit/>
          </a:bodyPr>
          <a:lstStyle/>
          <a:p>
            <a:pPr algn="l"/>
            <a:r>
              <a:rPr lang="en-GB" sz="4200">
                <a:solidFill>
                  <a:schemeClr val="bg1"/>
                </a:solidFill>
              </a:rPr>
              <a:t>Mental Health</a:t>
            </a:r>
          </a:p>
        </p:txBody>
      </p:sp>
      <p:sp>
        <p:nvSpPr>
          <p:cNvPr id="3" name="Content Placeholder 2"/>
          <p:cNvSpPr>
            <a:spLocks noGrp="1"/>
          </p:cNvSpPr>
          <p:nvPr>
            <p:ph idx="1"/>
          </p:nvPr>
        </p:nvSpPr>
        <p:spPr>
          <a:xfrm>
            <a:off x="4848307" y="841247"/>
            <a:ext cx="3363402" cy="5340097"/>
          </a:xfrm>
        </p:spPr>
        <p:txBody>
          <a:bodyPr anchor="ctr">
            <a:normAutofit/>
          </a:bodyPr>
          <a:lstStyle/>
          <a:p>
            <a:r>
              <a:rPr lang="en-GB" sz="2400" dirty="0">
                <a:solidFill>
                  <a:schemeClr val="tx2"/>
                </a:solidFill>
              </a:rPr>
              <a:t>Winter months harder</a:t>
            </a:r>
          </a:p>
          <a:p>
            <a:r>
              <a:rPr lang="en-GB" sz="2400" dirty="0">
                <a:solidFill>
                  <a:schemeClr val="tx2"/>
                </a:solidFill>
              </a:rPr>
              <a:t>Talking is so important! </a:t>
            </a:r>
          </a:p>
          <a:p>
            <a:r>
              <a:rPr lang="en-GB" sz="2400" dirty="0">
                <a:solidFill>
                  <a:schemeClr val="tx2"/>
                </a:solidFill>
              </a:rPr>
              <a:t>Tips </a:t>
            </a:r>
          </a:p>
          <a:p>
            <a:pPr lvl="1"/>
            <a:r>
              <a:rPr lang="en-GB" sz="1800" dirty="0">
                <a:solidFill>
                  <a:schemeClr val="tx2"/>
                </a:solidFill>
              </a:rPr>
              <a:t>Early morning sunshine </a:t>
            </a:r>
          </a:p>
          <a:p>
            <a:pPr lvl="1"/>
            <a:r>
              <a:rPr lang="en-GB" sz="1800" dirty="0">
                <a:solidFill>
                  <a:schemeClr val="tx2"/>
                </a:solidFill>
              </a:rPr>
              <a:t>Daily activity </a:t>
            </a:r>
          </a:p>
          <a:p>
            <a:pPr lvl="1"/>
            <a:r>
              <a:rPr lang="en-GB" sz="1800" dirty="0">
                <a:solidFill>
                  <a:schemeClr val="tx2"/>
                </a:solidFill>
              </a:rPr>
              <a:t>Routine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548176"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589788" y="841248"/>
            <a:ext cx="3847200" cy="5340097"/>
          </a:xfrm>
        </p:spPr>
        <p:txBody>
          <a:bodyPr anchor="ctr">
            <a:normAutofit/>
          </a:bodyPr>
          <a:lstStyle/>
          <a:p>
            <a:pPr algn="l"/>
            <a:r>
              <a:rPr lang="en-GB" sz="4200" dirty="0">
                <a:solidFill>
                  <a:schemeClr val="bg1"/>
                </a:solidFill>
              </a:rPr>
              <a:t>Loneliness</a:t>
            </a:r>
          </a:p>
        </p:txBody>
      </p:sp>
      <p:sp>
        <p:nvSpPr>
          <p:cNvPr id="3" name="Content Placeholder 2"/>
          <p:cNvSpPr>
            <a:spLocks noGrp="1"/>
          </p:cNvSpPr>
          <p:nvPr>
            <p:ph idx="1"/>
          </p:nvPr>
        </p:nvSpPr>
        <p:spPr>
          <a:xfrm>
            <a:off x="4848307" y="841247"/>
            <a:ext cx="3363402" cy="5340097"/>
          </a:xfrm>
        </p:spPr>
        <p:txBody>
          <a:bodyPr anchor="ctr">
            <a:normAutofit/>
          </a:bodyPr>
          <a:lstStyle/>
          <a:p>
            <a:endParaRPr lang="en-GB" sz="2800" dirty="0">
              <a:solidFill>
                <a:schemeClr val="tx2"/>
              </a:solidFill>
            </a:endParaRPr>
          </a:p>
          <a:p>
            <a:r>
              <a:rPr lang="en-GB" sz="2800" dirty="0">
                <a:solidFill>
                  <a:schemeClr val="tx2"/>
                </a:solidFill>
              </a:rPr>
              <a:t>Increasing levels of loneliness</a:t>
            </a:r>
          </a:p>
          <a:p>
            <a:r>
              <a:rPr lang="en-GB" sz="2800" dirty="0">
                <a:solidFill>
                  <a:schemeClr val="tx2"/>
                </a:solidFill>
              </a:rPr>
              <a:t>People are less connected </a:t>
            </a:r>
          </a:p>
          <a:p>
            <a:r>
              <a:rPr lang="en-GB" sz="2800" dirty="0">
                <a:solidFill>
                  <a:schemeClr val="tx2"/>
                </a:solidFill>
              </a:rPr>
              <a:t>Linked to poor physical and mental health outcomes </a:t>
            </a:r>
          </a:p>
        </p:txBody>
      </p:sp>
      <p:pic>
        <p:nvPicPr>
          <p:cNvPr id="4" name="Picture 3">
            <a:extLst>
              <a:ext uri="{FF2B5EF4-FFF2-40B4-BE49-F238E27FC236}">
                <a16:creationId xmlns:a16="http://schemas.microsoft.com/office/drawing/2014/main" id="{63B3E0E9-F3FC-53AC-91D9-2ECDB19C181B}"/>
              </a:ext>
            </a:extLst>
          </p:cNvPr>
          <p:cNvPicPr>
            <a:picLocks noChangeAspect="1"/>
          </p:cNvPicPr>
          <p:nvPr/>
        </p:nvPicPr>
        <p:blipFill>
          <a:blip r:embed="rId3"/>
          <a:srcRect l="-2013" t="19594" r="1349" b="14074"/>
          <a:stretch>
            <a:fillRect/>
          </a:stretch>
        </p:blipFill>
        <p:spPr>
          <a:xfrm>
            <a:off x="4688983" y="184713"/>
            <a:ext cx="3753178" cy="1938322"/>
          </a:xfrm>
          <a:prstGeom prst="rect">
            <a:avLst/>
          </a:prstGeom>
          <a:effectLst>
            <a:softEdge rad="508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07E470A-25F4-47D0-8FEC-EE9FD606B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6220E63-99E1-482A-A0A6-B47EB4BF8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36" y="0"/>
            <a:ext cx="9141711" cy="6858000"/>
            <a:chOff x="-2848" y="0"/>
            <a:chExt cx="12188949" cy="6858000"/>
          </a:xfrm>
        </p:grpSpPr>
        <p:sp>
          <p:nvSpPr>
            <p:cNvPr id="11" name="Color Cover">
              <a:extLst>
                <a:ext uri="{FF2B5EF4-FFF2-40B4-BE49-F238E27FC236}">
                  <a16:creationId xmlns:a16="http://schemas.microsoft.com/office/drawing/2014/main" id="{F8610896-EA5E-4BE8-8398-C1AFC049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F44E9794-9C4B-427F-BB50-89D893347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8618EE54-271A-4FE8-B6B3-D0FCF55A7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8459" y="598259"/>
            <a:ext cx="8167081" cy="5680742"/>
            <a:chOff x="651279" y="598259"/>
            <a:chExt cx="10889442" cy="5680742"/>
          </a:xfrm>
        </p:grpSpPr>
        <p:sp>
          <p:nvSpPr>
            <p:cNvPr id="15" name="Color">
              <a:extLst>
                <a:ext uri="{FF2B5EF4-FFF2-40B4-BE49-F238E27FC236}">
                  <a16:creationId xmlns:a16="http://schemas.microsoft.com/office/drawing/2014/main" id="{ECA6F781-4382-4525-9DA8-9D66605F8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209C186B-2883-498E-A176-6B60F8B5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761238" y="891712"/>
            <a:ext cx="3982212" cy="5160789"/>
          </a:xfrm>
        </p:spPr>
        <p:txBody>
          <a:bodyPr anchor="ctr">
            <a:normAutofit/>
          </a:bodyPr>
          <a:lstStyle/>
          <a:p>
            <a:pPr algn="l"/>
            <a:r>
              <a:rPr lang="en-GB" sz="4200">
                <a:solidFill>
                  <a:schemeClr val="bg1"/>
                </a:solidFill>
              </a:rPr>
              <a:t>Resources</a:t>
            </a:r>
          </a:p>
        </p:txBody>
      </p:sp>
      <p:sp>
        <p:nvSpPr>
          <p:cNvPr id="3" name="Content Placeholder 2"/>
          <p:cNvSpPr>
            <a:spLocks noGrp="1"/>
          </p:cNvSpPr>
          <p:nvPr>
            <p:ph idx="1"/>
          </p:nvPr>
        </p:nvSpPr>
        <p:spPr>
          <a:xfrm>
            <a:off x="4809226" y="891713"/>
            <a:ext cx="3438662" cy="5160790"/>
          </a:xfrm>
        </p:spPr>
        <p:txBody>
          <a:bodyPr anchor="ctr">
            <a:normAutofit/>
          </a:bodyPr>
          <a:lstStyle/>
          <a:p>
            <a:r>
              <a:rPr lang="en-GB" sz="1600" dirty="0" err="1">
                <a:solidFill>
                  <a:schemeClr val="bg1"/>
                </a:solidFill>
              </a:rPr>
              <a:t>GetUBetter</a:t>
            </a:r>
            <a:endParaRPr lang="en-GB" sz="1600" dirty="0">
              <a:solidFill>
                <a:schemeClr val="bg1"/>
              </a:solidFill>
            </a:endParaRPr>
          </a:p>
          <a:p>
            <a:r>
              <a:rPr lang="en-GB" sz="1600" dirty="0">
                <a:solidFill>
                  <a:schemeClr val="bg1"/>
                </a:solidFill>
              </a:rPr>
              <a:t>Wandsworth Wellbeing Hub</a:t>
            </a:r>
          </a:p>
          <a:p>
            <a:r>
              <a:rPr lang="en-GB" sz="1600" dirty="0">
                <a:solidFill>
                  <a:schemeClr val="bg1"/>
                </a:solidFill>
              </a:rPr>
              <a:t>Care4Me.org</a:t>
            </a:r>
          </a:p>
          <a:p>
            <a:pPr lvl="1"/>
            <a:r>
              <a:rPr lang="en-GB" sz="1200" dirty="0">
                <a:solidFill>
                  <a:schemeClr val="bg1"/>
                </a:solidFill>
              </a:rPr>
              <a:t>Walking football, charities, cafes, boxing groups, gardening groups </a:t>
            </a:r>
          </a:p>
          <a:p>
            <a:r>
              <a:rPr lang="en-GB" sz="1600" dirty="0">
                <a:solidFill>
                  <a:schemeClr val="bg1"/>
                </a:solidFill>
              </a:rPr>
              <a:t>Walk4Life</a:t>
            </a:r>
          </a:p>
          <a:p>
            <a:pPr lvl="1"/>
            <a:r>
              <a:rPr lang="en-GB" sz="1200" dirty="0">
                <a:solidFill>
                  <a:schemeClr val="bg1"/>
                </a:solidFill>
              </a:rPr>
              <a:t>Free walks</a:t>
            </a:r>
          </a:p>
          <a:p>
            <a:r>
              <a:rPr lang="en-GB" sz="1600" dirty="0">
                <a:solidFill>
                  <a:schemeClr val="bg1"/>
                </a:solidFill>
              </a:rPr>
              <a:t>Active Lifestyle </a:t>
            </a:r>
          </a:p>
          <a:p>
            <a:pPr lvl="1"/>
            <a:r>
              <a:rPr lang="en-GB" sz="1200" dirty="0">
                <a:solidFill>
                  <a:schemeClr val="bg1"/>
                </a:solidFill>
              </a:rPr>
              <a:t>Low cost physical activity </a:t>
            </a:r>
          </a:p>
          <a:p>
            <a:r>
              <a:rPr lang="en-GB" sz="1600" dirty="0">
                <a:solidFill>
                  <a:schemeClr val="bg1"/>
                </a:solidFill>
              </a:rPr>
              <a:t>NHS Better Health </a:t>
            </a:r>
          </a:p>
          <a:p>
            <a:pPr lvl="1"/>
            <a:r>
              <a:rPr lang="en-GB" sz="1200" dirty="0">
                <a:solidFill>
                  <a:schemeClr val="bg1"/>
                </a:solidFill>
              </a:rPr>
              <a:t>Dietary and exercise advice </a:t>
            </a:r>
          </a:p>
          <a:p>
            <a:pPr lvl="1"/>
            <a:r>
              <a:rPr lang="en-GB" sz="1200" dirty="0">
                <a:solidFill>
                  <a:schemeClr val="bg1"/>
                </a:solidFill>
              </a:rPr>
              <a:t>Every mind matters (sleep and mood)</a:t>
            </a:r>
          </a:p>
          <a:p>
            <a:r>
              <a:rPr lang="en-GB" sz="1600" dirty="0">
                <a:solidFill>
                  <a:schemeClr val="bg1"/>
                </a:solidFill>
              </a:rPr>
              <a:t>Guys get active </a:t>
            </a:r>
          </a:p>
          <a:p>
            <a:r>
              <a:rPr lang="en-GB" sz="1600" dirty="0">
                <a:solidFill>
                  <a:schemeClr val="bg1"/>
                </a:solidFill>
              </a:rPr>
              <a:t>MIND</a:t>
            </a:r>
          </a:p>
          <a:p>
            <a:r>
              <a:rPr lang="en-GB" sz="1600" dirty="0">
                <a:solidFill>
                  <a:schemeClr val="bg1"/>
                </a:solidFill>
              </a:rPr>
              <a:t>CALM </a:t>
            </a:r>
          </a:p>
          <a:p>
            <a:r>
              <a:rPr lang="en-GB" sz="1600" dirty="0">
                <a:solidFill>
                  <a:schemeClr val="bg1"/>
                </a:solidFill>
              </a:rPr>
              <a:t>Befriending Network</a:t>
            </a:r>
          </a:p>
          <a:p>
            <a:r>
              <a:rPr lang="en-GB" sz="1600" dirty="0">
                <a:solidFill>
                  <a:schemeClr val="bg1"/>
                </a:solidFill>
              </a:rPr>
              <a:t>Wandsworth Discretionary Fund </a:t>
            </a:r>
          </a:p>
          <a:p>
            <a:r>
              <a:rPr lang="en-GB" sz="1600" dirty="0">
                <a:solidFill>
                  <a:schemeClr val="bg1"/>
                </a:solidFill>
              </a:rPr>
              <a:t>Social Prescribing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97264A61-6AE3-4DC0-A455-5EDC604E3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36" y="0"/>
            <a:ext cx="9141711" cy="6858000"/>
            <a:chOff x="-2848" y="0"/>
            <a:chExt cx="12188949" cy="6858000"/>
          </a:xfrm>
        </p:grpSpPr>
        <p:sp>
          <p:nvSpPr>
            <p:cNvPr id="10" name="Color Cover">
              <a:extLst>
                <a:ext uri="{FF2B5EF4-FFF2-40B4-BE49-F238E27FC236}">
                  <a16:creationId xmlns:a16="http://schemas.microsoft.com/office/drawing/2014/main" id="{2F23900D-D5D0-4EE8-80F4-D25038DE2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Cover">
              <a:extLst>
                <a:ext uri="{FF2B5EF4-FFF2-40B4-BE49-F238E27FC236}">
                  <a16:creationId xmlns:a16="http://schemas.microsoft.com/office/drawing/2014/main" id="{C55310DE-258B-4134-9DA8-DC4C2D0EBE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D691EE10-D5F3-48FA-BE55-F24A0BE59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8459" y="598259"/>
            <a:ext cx="8167081" cy="5680742"/>
            <a:chOff x="651279" y="598259"/>
            <a:chExt cx="10889442" cy="5680742"/>
          </a:xfrm>
        </p:grpSpPr>
        <p:sp>
          <p:nvSpPr>
            <p:cNvPr id="14" name="Color">
              <a:extLst>
                <a:ext uri="{FF2B5EF4-FFF2-40B4-BE49-F238E27FC236}">
                  <a16:creationId xmlns:a16="http://schemas.microsoft.com/office/drawing/2014/main" id="{7EF3BBC7-022F-4CD5-BE8E-BD8206C4BB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A877CB3E-FE2B-43A7-A987-F921A92494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E4513331-9EF8-5B88-5E13-712FAB324A0D}"/>
              </a:ext>
            </a:extLst>
          </p:cNvPr>
          <p:cNvSpPr>
            <a:spLocks noGrp="1"/>
          </p:cNvSpPr>
          <p:nvPr>
            <p:ph type="title"/>
          </p:nvPr>
        </p:nvSpPr>
        <p:spPr>
          <a:xfrm>
            <a:off x="759483" y="841664"/>
            <a:ext cx="3866304" cy="5156800"/>
          </a:xfrm>
        </p:spPr>
        <p:txBody>
          <a:bodyPr vert="horz" lIns="91440" tIns="45720" rIns="91440" bIns="45720" rtlCol="0" anchor="ctr">
            <a:normAutofit/>
          </a:bodyPr>
          <a:lstStyle/>
          <a:p>
            <a:pPr algn="l" defTabSz="914400">
              <a:lnSpc>
                <a:spcPct val="90000"/>
              </a:lnSpc>
            </a:pPr>
            <a:r>
              <a:rPr lang="en-US" sz="4200" kern="1200" dirty="0">
                <a:solidFill>
                  <a:schemeClr val="bg1"/>
                </a:solidFill>
                <a:latin typeface="+mj-lt"/>
                <a:ea typeface="+mj-ea"/>
                <a:cs typeface="+mj-cs"/>
              </a:rPr>
              <a:t>Questions?</a:t>
            </a:r>
          </a:p>
        </p:txBody>
      </p:sp>
    </p:spTree>
    <p:extLst>
      <p:ext uri="{BB962C8B-B14F-4D97-AF65-F5344CB8AC3E}">
        <p14:creationId xmlns:p14="http://schemas.microsoft.com/office/powerpoint/2010/main" val="71547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07E470A-25F4-47D0-8FEC-EE9FD606B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6220E63-99E1-482A-A0A6-B47EB4BF8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36" y="0"/>
            <a:ext cx="9141711" cy="6858000"/>
            <a:chOff x="-2848" y="0"/>
            <a:chExt cx="12188949" cy="6858000"/>
          </a:xfrm>
        </p:grpSpPr>
        <p:sp>
          <p:nvSpPr>
            <p:cNvPr id="11" name="Color Cover">
              <a:extLst>
                <a:ext uri="{FF2B5EF4-FFF2-40B4-BE49-F238E27FC236}">
                  <a16:creationId xmlns:a16="http://schemas.microsoft.com/office/drawing/2014/main" id="{F8610896-EA5E-4BE8-8398-C1AFC049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F44E9794-9C4B-427F-BB50-89D893347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8618EE54-271A-4FE8-B6B3-D0FCF55A7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8459" y="598259"/>
            <a:ext cx="8167081" cy="5680742"/>
            <a:chOff x="651279" y="598259"/>
            <a:chExt cx="10889442" cy="5680742"/>
          </a:xfrm>
        </p:grpSpPr>
        <p:sp>
          <p:nvSpPr>
            <p:cNvPr id="15" name="Color">
              <a:extLst>
                <a:ext uri="{FF2B5EF4-FFF2-40B4-BE49-F238E27FC236}">
                  <a16:creationId xmlns:a16="http://schemas.microsoft.com/office/drawing/2014/main" id="{ECA6F781-4382-4525-9DA8-9D66605F8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209C186B-2883-498E-A176-6B60F8B5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761238" y="891712"/>
            <a:ext cx="3982212" cy="5160789"/>
          </a:xfrm>
        </p:spPr>
        <p:txBody>
          <a:bodyPr anchor="ctr">
            <a:normAutofit/>
          </a:bodyPr>
          <a:lstStyle/>
          <a:p>
            <a:pPr algn="l"/>
            <a:r>
              <a:rPr lang="en-GB" sz="4200" dirty="0">
                <a:solidFill>
                  <a:schemeClr val="bg1"/>
                </a:solidFill>
              </a:rPr>
              <a:t>Key Themes</a:t>
            </a:r>
          </a:p>
        </p:txBody>
      </p:sp>
      <p:sp>
        <p:nvSpPr>
          <p:cNvPr id="3" name="Content Placeholder 2"/>
          <p:cNvSpPr>
            <a:spLocks noGrp="1"/>
          </p:cNvSpPr>
          <p:nvPr>
            <p:ph idx="1"/>
          </p:nvPr>
        </p:nvSpPr>
        <p:spPr>
          <a:xfrm>
            <a:off x="4809226" y="891713"/>
            <a:ext cx="3438662" cy="5160790"/>
          </a:xfrm>
        </p:spPr>
        <p:txBody>
          <a:bodyPr anchor="ctr">
            <a:normAutofit/>
          </a:bodyPr>
          <a:lstStyle/>
          <a:p>
            <a:r>
              <a:rPr lang="en-GB" sz="2800" dirty="0">
                <a:solidFill>
                  <a:schemeClr val="bg1"/>
                </a:solidFill>
              </a:rPr>
              <a:t>Food for Mood</a:t>
            </a:r>
          </a:p>
          <a:p>
            <a:r>
              <a:rPr lang="en-GB" sz="2800" dirty="0">
                <a:solidFill>
                  <a:schemeClr val="bg1"/>
                </a:solidFill>
              </a:rPr>
              <a:t>Movement for Mood</a:t>
            </a:r>
          </a:p>
          <a:p>
            <a:r>
              <a:rPr lang="en-GB" sz="2800" dirty="0">
                <a:solidFill>
                  <a:schemeClr val="bg1"/>
                </a:solidFill>
              </a:rPr>
              <a:t>Sleep Matters</a:t>
            </a:r>
          </a:p>
          <a:p>
            <a:r>
              <a:rPr lang="en-GB" sz="2800" dirty="0">
                <a:solidFill>
                  <a:schemeClr val="bg1"/>
                </a:solidFill>
              </a:rPr>
              <a:t>Humans Need Humans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548176"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589788" y="841248"/>
            <a:ext cx="3847200" cy="5340097"/>
          </a:xfrm>
        </p:spPr>
        <p:txBody>
          <a:bodyPr anchor="ctr">
            <a:normAutofit/>
          </a:bodyPr>
          <a:lstStyle/>
          <a:p>
            <a:pPr algn="l"/>
            <a:r>
              <a:rPr lang="en-GB" sz="4200" dirty="0">
                <a:solidFill>
                  <a:schemeClr val="bg1"/>
                </a:solidFill>
              </a:rPr>
              <a:t>Food for Mood</a:t>
            </a:r>
          </a:p>
        </p:txBody>
      </p:sp>
      <p:sp>
        <p:nvSpPr>
          <p:cNvPr id="3" name="Content Placeholder 2"/>
          <p:cNvSpPr>
            <a:spLocks noGrp="1"/>
          </p:cNvSpPr>
          <p:nvPr>
            <p:ph idx="1"/>
          </p:nvPr>
        </p:nvSpPr>
        <p:spPr>
          <a:xfrm>
            <a:off x="4848307" y="841247"/>
            <a:ext cx="3363402" cy="5340097"/>
          </a:xfrm>
        </p:spPr>
        <p:txBody>
          <a:bodyPr anchor="ctr">
            <a:normAutofit/>
          </a:bodyPr>
          <a:lstStyle/>
          <a:p>
            <a:r>
              <a:rPr lang="en-GB" sz="2000" dirty="0">
                <a:solidFill>
                  <a:schemeClr val="tx2"/>
                </a:solidFill>
              </a:rPr>
              <a:t>Easy, realistic swaps</a:t>
            </a:r>
          </a:p>
          <a:p>
            <a:pPr lvl="1"/>
            <a:r>
              <a:rPr lang="en-GB" sz="1600" dirty="0">
                <a:solidFill>
                  <a:schemeClr val="tx2"/>
                </a:solidFill>
              </a:rPr>
              <a:t>Fibre target: 30g/day (UK </a:t>
            </a:r>
            <a:r>
              <a:rPr lang="en-GB" sz="1600" dirty="0" err="1">
                <a:solidFill>
                  <a:schemeClr val="tx2"/>
                </a:solidFill>
              </a:rPr>
              <a:t>avg</a:t>
            </a:r>
            <a:r>
              <a:rPr lang="en-GB" sz="1600" dirty="0">
                <a:solidFill>
                  <a:schemeClr val="tx2"/>
                </a:solidFill>
              </a:rPr>
              <a:t> ~18g)</a:t>
            </a:r>
          </a:p>
          <a:p>
            <a:pPr lvl="1"/>
            <a:r>
              <a:rPr lang="en-GB" sz="1600" dirty="0">
                <a:solidFill>
                  <a:schemeClr val="tx2"/>
                </a:solidFill>
              </a:rPr>
              <a:t>Improves gut, heart &amp; mood</a:t>
            </a:r>
          </a:p>
          <a:p>
            <a:pPr lvl="1"/>
            <a:r>
              <a:rPr lang="en-GB" sz="1600" dirty="0">
                <a:solidFill>
                  <a:schemeClr val="tx2"/>
                </a:solidFill>
              </a:rPr>
              <a:t>Found in whole grains, beans, veg, nuts</a:t>
            </a:r>
          </a:p>
        </p:txBody>
      </p:sp>
      <p:pic>
        <p:nvPicPr>
          <p:cNvPr id="4" name="Picture 3">
            <a:extLst>
              <a:ext uri="{FF2B5EF4-FFF2-40B4-BE49-F238E27FC236}">
                <a16:creationId xmlns:a16="http://schemas.microsoft.com/office/drawing/2014/main" id="{77AA5FAC-ACCF-E1FC-2FCA-144FC98DF513}"/>
              </a:ext>
            </a:extLst>
          </p:cNvPr>
          <p:cNvPicPr>
            <a:picLocks noChangeAspect="1"/>
          </p:cNvPicPr>
          <p:nvPr/>
        </p:nvPicPr>
        <p:blipFill>
          <a:blip r:embed="rId3"/>
          <a:stretch>
            <a:fillRect/>
          </a:stretch>
        </p:blipFill>
        <p:spPr>
          <a:xfrm>
            <a:off x="4737410" y="-143005"/>
            <a:ext cx="3918305" cy="2906893"/>
          </a:xfrm>
          <a:prstGeom prst="rect">
            <a:avLst/>
          </a:prstGeom>
          <a:effectLst>
            <a:softEdge rad="190500"/>
          </a:effectLst>
        </p:spPr>
      </p:pic>
      <p:pic>
        <p:nvPicPr>
          <p:cNvPr id="6" name="Picture 5">
            <a:extLst>
              <a:ext uri="{FF2B5EF4-FFF2-40B4-BE49-F238E27FC236}">
                <a16:creationId xmlns:a16="http://schemas.microsoft.com/office/drawing/2014/main" id="{6E4C21D3-A062-4B6C-4CA2-38AA891A18B8}"/>
              </a:ext>
            </a:extLst>
          </p:cNvPr>
          <p:cNvPicPr>
            <a:picLocks noChangeAspect="1"/>
          </p:cNvPicPr>
          <p:nvPr/>
        </p:nvPicPr>
        <p:blipFill>
          <a:blip r:embed="rId4"/>
          <a:stretch>
            <a:fillRect/>
          </a:stretch>
        </p:blipFill>
        <p:spPr>
          <a:xfrm>
            <a:off x="6421349" y="4465320"/>
            <a:ext cx="2230120" cy="2230120"/>
          </a:xfrm>
          <a:prstGeom prst="rect">
            <a:avLst/>
          </a:prstGeom>
          <a:effectLst>
            <a:softEdge rad="1270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Know your high fiber foods printable list – Artofit">
            <a:extLst>
              <a:ext uri="{FF2B5EF4-FFF2-40B4-BE49-F238E27FC236}">
                <a16:creationId xmlns:a16="http://schemas.microsoft.com/office/drawing/2014/main" id="{3AF369B1-5388-0963-DDE6-2A498B5B33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635" r="4635"/>
          <a:stretch>
            <a:fillRect/>
          </a:stretch>
        </p:blipFill>
        <p:spPr bwMode="auto">
          <a:xfrm>
            <a:off x="2044685" y="643466"/>
            <a:ext cx="5054628"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99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8E1D9B0-1F37-3261-5F41-9AC7D4AE078B}"/>
            </a:ext>
          </a:extLst>
        </p:cNvPr>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5E507019-6624-D76B-6F20-03749A3E1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692DA9ED-9880-7063-83FE-7589D5DBF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41BCD5DD-27E7-6AA4-3B2C-20D6F0ECEC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548176" cy="6858000"/>
            <a:chOff x="651279" y="598259"/>
            <a:chExt cx="10889442" cy="5680742"/>
          </a:xfrm>
        </p:grpSpPr>
        <p:sp>
          <p:nvSpPr>
            <p:cNvPr id="13" name="Color">
              <a:extLst>
                <a:ext uri="{FF2B5EF4-FFF2-40B4-BE49-F238E27FC236}">
                  <a16:creationId xmlns:a16="http://schemas.microsoft.com/office/drawing/2014/main" id="{0CDC9DEC-B75F-2CBD-C546-7A233986D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DFDCB5BB-6A9E-5466-839C-6CA7F5EEC6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99F22DD-661C-576F-B6B8-1563A163FA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7" name="Freeform: Shape 16">
              <a:extLst>
                <a:ext uri="{FF2B5EF4-FFF2-40B4-BE49-F238E27FC236}">
                  <a16:creationId xmlns:a16="http://schemas.microsoft.com/office/drawing/2014/main" id="{3465A302-2799-4470-ECEF-9EB05C5709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1FF09037-AEBD-52B9-6E41-28792F989F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2CCDA37E-8345-88AC-4FE9-640AC9E7C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48F60E32-DA30-13AF-4AD5-ACDF9C0035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B694D707-4A4E-8AC8-44E5-3CEDC6733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17AE9D60-C135-BCFB-BCAB-5939861D5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D7F16244-7B13-2318-22B6-64415BC6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517370E9-F004-DBEA-89EA-76B5E559EF0E}"/>
              </a:ext>
            </a:extLst>
          </p:cNvPr>
          <p:cNvSpPr>
            <a:spLocks noGrp="1"/>
          </p:cNvSpPr>
          <p:nvPr>
            <p:ph type="title"/>
          </p:nvPr>
        </p:nvSpPr>
        <p:spPr>
          <a:xfrm>
            <a:off x="589788" y="841248"/>
            <a:ext cx="3847200" cy="5340097"/>
          </a:xfrm>
        </p:spPr>
        <p:txBody>
          <a:bodyPr anchor="ctr">
            <a:normAutofit/>
          </a:bodyPr>
          <a:lstStyle/>
          <a:p>
            <a:pPr algn="l"/>
            <a:r>
              <a:rPr lang="en-GB" sz="4200" dirty="0">
                <a:solidFill>
                  <a:schemeClr val="bg1"/>
                </a:solidFill>
              </a:rPr>
              <a:t>Food for Mood</a:t>
            </a:r>
          </a:p>
        </p:txBody>
      </p:sp>
      <p:sp>
        <p:nvSpPr>
          <p:cNvPr id="3" name="Content Placeholder 2">
            <a:extLst>
              <a:ext uri="{FF2B5EF4-FFF2-40B4-BE49-F238E27FC236}">
                <a16:creationId xmlns:a16="http://schemas.microsoft.com/office/drawing/2014/main" id="{71548A2E-37EE-84D1-AE71-21C502827E9D}"/>
              </a:ext>
            </a:extLst>
          </p:cNvPr>
          <p:cNvSpPr>
            <a:spLocks noGrp="1"/>
          </p:cNvSpPr>
          <p:nvPr>
            <p:ph idx="1"/>
          </p:nvPr>
        </p:nvSpPr>
        <p:spPr>
          <a:xfrm>
            <a:off x="4848307" y="841247"/>
            <a:ext cx="3363402" cy="5340097"/>
          </a:xfrm>
        </p:spPr>
        <p:txBody>
          <a:bodyPr anchor="ctr">
            <a:normAutofit/>
          </a:bodyPr>
          <a:lstStyle/>
          <a:p>
            <a:r>
              <a:rPr lang="en-GB" sz="2000" dirty="0">
                <a:solidFill>
                  <a:schemeClr val="tx2"/>
                </a:solidFill>
              </a:rPr>
              <a:t>Reduce Ultra Processed Foods</a:t>
            </a:r>
          </a:p>
          <a:p>
            <a:pPr lvl="1"/>
            <a:r>
              <a:rPr lang="en-GB" sz="1800" dirty="0">
                <a:solidFill>
                  <a:schemeClr val="tx2"/>
                </a:solidFill>
              </a:rPr>
              <a:t>Linked to low mood and anxiety </a:t>
            </a:r>
          </a:p>
          <a:p>
            <a:r>
              <a:rPr lang="en-GB" sz="2000" dirty="0">
                <a:solidFill>
                  <a:schemeClr val="tx2"/>
                </a:solidFill>
              </a:rPr>
              <a:t>Hydration </a:t>
            </a:r>
          </a:p>
          <a:p>
            <a:r>
              <a:rPr lang="en-GB" sz="2000" dirty="0">
                <a:solidFill>
                  <a:schemeClr val="tx2"/>
                </a:solidFill>
              </a:rPr>
              <a:t>Supplements </a:t>
            </a:r>
          </a:p>
          <a:p>
            <a:pPr lvl="1"/>
            <a:r>
              <a:rPr lang="en-GB" sz="1800" dirty="0">
                <a:solidFill>
                  <a:schemeClr val="tx2"/>
                </a:solidFill>
              </a:rPr>
              <a:t>Vitamin D, supports mood, bone health and energy </a:t>
            </a:r>
          </a:p>
          <a:p>
            <a:pPr lvl="1"/>
            <a:r>
              <a:rPr lang="en-GB" sz="1800" dirty="0">
                <a:solidFill>
                  <a:schemeClr val="tx2"/>
                </a:solidFill>
              </a:rPr>
              <a:t>Vitamin B12, folic acid, iron also affect energy levels and mood regulation</a:t>
            </a:r>
          </a:p>
        </p:txBody>
      </p:sp>
      <p:pic>
        <p:nvPicPr>
          <p:cNvPr id="4" name="Picture 3">
            <a:extLst>
              <a:ext uri="{FF2B5EF4-FFF2-40B4-BE49-F238E27FC236}">
                <a16:creationId xmlns:a16="http://schemas.microsoft.com/office/drawing/2014/main" id="{2B337F68-A512-0625-BE6D-E01EC2AAC3E6}"/>
              </a:ext>
            </a:extLst>
          </p:cNvPr>
          <p:cNvPicPr>
            <a:picLocks noChangeAspect="1"/>
          </p:cNvPicPr>
          <p:nvPr/>
        </p:nvPicPr>
        <p:blipFill>
          <a:blip r:embed="rId3"/>
          <a:srcRect t="9866" r="1200" b="15457"/>
          <a:stretch>
            <a:fillRect/>
          </a:stretch>
        </p:blipFill>
        <p:spPr>
          <a:xfrm>
            <a:off x="713509" y="3971848"/>
            <a:ext cx="3121158" cy="2547823"/>
          </a:xfrm>
          <a:prstGeom prst="rect">
            <a:avLst/>
          </a:prstGeom>
          <a:effectLst>
            <a:softEdge rad="139700"/>
          </a:effectLst>
        </p:spPr>
      </p:pic>
    </p:spTree>
    <p:extLst>
      <p:ext uri="{BB962C8B-B14F-4D97-AF65-F5344CB8AC3E}">
        <p14:creationId xmlns:p14="http://schemas.microsoft.com/office/powerpoint/2010/main" val="3843052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8440FB-D3C3-1914-9270-8D4C21764F8F}"/>
            </a:ext>
          </a:extLst>
        </p:cNvPr>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443DC07F-E5BC-5D9E-69F8-66627313A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4CCAB8AA-7E65-4894-64A7-E217946E9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610872B6-3011-5740-8D60-4C3B27C56A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548176" cy="6858000"/>
            <a:chOff x="651279" y="598259"/>
            <a:chExt cx="10889442" cy="5680742"/>
          </a:xfrm>
        </p:grpSpPr>
        <p:sp>
          <p:nvSpPr>
            <p:cNvPr id="13" name="Color">
              <a:extLst>
                <a:ext uri="{FF2B5EF4-FFF2-40B4-BE49-F238E27FC236}">
                  <a16:creationId xmlns:a16="http://schemas.microsoft.com/office/drawing/2014/main" id="{55BEBEFB-3898-FF5B-CF5F-556DE30375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CF22B00E-DD84-5ED5-66F1-7D831CB9E7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E0EA1551-6CF7-B5FE-5F48-1E2A5B0CC1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7" name="Freeform: Shape 16">
              <a:extLst>
                <a:ext uri="{FF2B5EF4-FFF2-40B4-BE49-F238E27FC236}">
                  <a16:creationId xmlns:a16="http://schemas.microsoft.com/office/drawing/2014/main" id="{8587CCFB-B110-9C2A-4223-3CF9B0F6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651FDE5A-D4A4-8B2D-FFD6-3A58ADB2A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4855D624-C821-5B0E-7686-ABD863B26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BDF35A59-50E5-6220-9E90-6F7C919494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CE71B5D7-EB50-08E0-6F40-B29B249DCE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44EF1D2F-669F-F998-0CA4-BC3C72B12E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2355C758-31DA-BFC1-8ABE-AC67158D4B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2BFD6800-419E-54B2-60AE-1B8968F7CA8F}"/>
              </a:ext>
            </a:extLst>
          </p:cNvPr>
          <p:cNvSpPr>
            <a:spLocks noGrp="1"/>
          </p:cNvSpPr>
          <p:nvPr>
            <p:ph type="title"/>
          </p:nvPr>
        </p:nvSpPr>
        <p:spPr>
          <a:xfrm>
            <a:off x="589788" y="841248"/>
            <a:ext cx="3847200" cy="5340097"/>
          </a:xfrm>
        </p:spPr>
        <p:txBody>
          <a:bodyPr anchor="ctr">
            <a:normAutofit/>
          </a:bodyPr>
          <a:lstStyle/>
          <a:p>
            <a:pPr algn="l"/>
            <a:r>
              <a:rPr lang="en-GB" sz="4200" dirty="0">
                <a:solidFill>
                  <a:schemeClr val="bg1"/>
                </a:solidFill>
              </a:rPr>
              <a:t>Food for Mood</a:t>
            </a:r>
          </a:p>
        </p:txBody>
      </p:sp>
      <p:sp>
        <p:nvSpPr>
          <p:cNvPr id="3" name="Content Placeholder 2">
            <a:extLst>
              <a:ext uri="{FF2B5EF4-FFF2-40B4-BE49-F238E27FC236}">
                <a16:creationId xmlns:a16="http://schemas.microsoft.com/office/drawing/2014/main" id="{BAAF5BD7-A461-B9E9-57F2-E13738D1E999}"/>
              </a:ext>
            </a:extLst>
          </p:cNvPr>
          <p:cNvSpPr>
            <a:spLocks noGrp="1"/>
          </p:cNvSpPr>
          <p:nvPr>
            <p:ph idx="1"/>
          </p:nvPr>
        </p:nvSpPr>
        <p:spPr>
          <a:xfrm>
            <a:off x="4848307" y="841247"/>
            <a:ext cx="3363402" cy="5340097"/>
          </a:xfrm>
        </p:spPr>
        <p:txBody>
          <a:bodyPr anchor="ctr">
            <a:normAutofit/>
          </a:bodyPr>
          <a:lstStyle/>
          <a:p>
            <a:r>
              <a:rPr lang="en-GB" sz="2000" dirty="0">
                <a:solidFill>
                  <a:schemeClr val="tx2"/>
                </a:solidFill>
              </a:rPr>
              <a:t>Alcohol </a:t>
            </a:r>
          </a:p>
          <a:p>
            <a:pPr lvl="1"/>
            <a:r>
              <a:rPr lang="en-GB" sz="1800" dirty="0">
                <a:solidFill>
                  <a:schemeClr val="tx2"/>
                </a:solidFill>
              </a:rPr>
              <a:t>14 units a week </a:t>
            </a:r>
          </a:p>
          <a:p>
            <a:pPr lvl="1"/>
            <a:r>
              <a:rPr lang="en-GB" sz="1800" dirty="0">
                <a:solidFill>
                  <a:schemeClr val="tx2"/>
                </a:solidFill>
              </a:rPr>
              <a:t>Central nervous system depressant! (although can make you feel good in the moment)</a:t>
            </a:r>
          </a:p>
          <a:p>
            <a:pPr marL="0" indent="0">
              <a:buNone/>
            </a:pPr>
            <a:endParaRPr lang="en-GB" sz="1600" dirty="0">
              <a:solidFill>
                <a:schemeClr val="tx2"/>
              </a:solidFill>
            </a:endParaRPr>
          </a:p>
        </p:txBody>
      </p:sp>
    </p:spTree>
    <p:extLst>
      <p:ext uri="{BB962C8B-B14F-4D97-AF65-F5344CB8AC3E}">
        <p14:creationId xmlns:p14="http://schemas.microsoft.com/office/powerpoint/2010/main" val="4192899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4E4F536-327E-C20A-76B8-9ABC95967568}"/>
              </a:ext>
            </a:extLst>
          </p:cNvPr>
          <p:cNvPicPr>
            <a:picLocks noGrp="1" noChangeAspect="1"/>
          </p:cNvPicPr>
          <p:nvPr>
            <p:ph idx="1"/>
          </p:nvPr>
        </p:nvPicPr>
        <p:blipFill>
          <a:blip r:embed="rId2"/>
          <a:stretch>
            <a:fillRect/>
          </a:stretch>
        </p:blipFill>
        <p:spPr>
          <a:xfrm>
            <a:off x="23414" y="457200"/>
            <a:ext cx="9097172" cy="5689283"/>
          </a:xfrm>
          <a:prstGeom prst="rect">
            <a:avLst/>
          </a:prstGeom>
        </p:spPr>
      </p:pic>
    </p:spTree>
    <p:extLst>
      <p:ext uri="{BB962C8B-B14F-4D97-AF65-F5344CB8AC3E}">
        <p14:creationId xmlns:p14="http://schemas.microsoft.com/office/powerpoint/2010/main" val="3965918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F5545AB-E258-54B6-B707-7D7EFC9ABCA8}"/>
            </a:ext>
          </a:extLst>
        </p:cNvPr>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548176"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210EA214-B58B-BA97-9F00-1BC59205ABA4}"/>
              </a:ext>
            </a:extLst>
          </p:cNvPr>
          <p:cNvSpPr>
            <a:spLocks noGrp="1"/>
          </p:cNvSpPr>
          <p:nvPr>
            <p:ph type="title"/>
          </p:nvPr>
        </p:nvSpPr>
        <p:spPr>
          <a:xfrm>
            <a:off x="589788" y="841248"/>
            <a:ext cx="3847200" cy="5340097"/>
          </a:xfrm>
        </p:spPr>
        <p:txBody>
          <a:bodyPr anchor="ctr">
            <a:normAutofit/>
          </a:bodyPr>
          <a:lstStyle/>
          <a:p>
            <a:pPr algn="l"/>
            <a:r>
              <a:rPr lang="en-GB" sz="4200" dirty="0">
                <a:solidFill>
                  <a:schemeClr val="bg1"/>
                </a:solidFill>
              </a:rPr>
              <a:t>Move your Mood</a:t>
            </a:r>
          </a:p>
        </p:txBody>
      </p:sp>
      <p:sp>
        <p:nvSpPr>
          <p:cNvPr id="3" name="Content Placeholder 2">
            <a:extLst>
              <a:ext uri="{FF2B5EF4-FFF2-40B4-BE49-F238E27FC236}">
                <a16:creationId xmlns:a16="http://schemas.microsoft.com/office/drawing/2014/main" id="{560323D7-A8C4-09AE-D79A-3EDE4120CCCB}"/>
              </a:ext>
            </a:extLst>
          </p:cNvPr>
          <p:cNvSpPr>
            <a:spLocks noGrp="1"/>
          </p:cNvSpPr>
          <p:nvPr>
            <p:ph idx="1"/>
          </p:nvPr>
        </p:nvSpPr>
        <p:spPr>
          <a:xfrm>
            <a:off x="4848307" y="841247"/>
            <a:ext cx="3363402" cy="5340097"/>
          </a:xfrm>
        </p:spPr>
        <p:txBody>
          <a:bodyPr anchor="ctr">
            <a:normAutofit/>
          </a:bodyPr>
          <a:lstStyle/>
          <a:p>
            <a:r>
              <a:rPr lang="en-GB" sz="2400" dirty="0">
                <a:solidFill>
                  <a:schemeClr val="tx2"/>
                </a:solidFill>
              </a:rPr>
              <a:t>Endless benefits </a:t>
            </a:r>
          </a:p>
          <a:p>
            <a:pPr lvl="1"/>
            <a:r>
              <a:rPr lang="en-GB" sz="1800" dirty="0">
                <a:solidFill>
                  <a:schemeClr val="tx2"/>
                </a:solidFill>
              </a:rPr>
              <a:t>Mental health </a:t>
            </a:r>
          </a:p>
          <a:p>
            <a:pPr lvl="1"/>
            <a:r>
              <a:rPr lang="en-GB" sz="1800" dirty="0">
                <a:solidFill>
                  <a:schemeClr val="tx2"/>
                </a:solidFill>
              </a:rPr>
              <a:t>Heart health </a:t>
            </a:r>
          </a:p>
          <a:p>
            <a:pPr lvl="1"/>
            <a:r>
              <a:rPr lang="en-GB" sz="1800" dirty="0">
                <a:solidFill>
                  <a:schemeClr val="tx2"/>
                </a:solidFill>
              </a:rPr>
              <a:t>Reduction in Cancer risk </a:t>
            </a:r>
          </a:p>
          <a:p>
            <a:pPr lvl="1"/>
            <a:r>
              <a:rPr lang="en-GB" sz="1800" dirty="0">
                <a:solidFill>
                  <a:schemeClr val="tx2"/>
                </a:solidFill>
              </a:rPr>
              <a:t>Bone health </a:t>
            </a:r>
          </a:p>
          <a:p>
            <a:pPr lvl="1"/>
            <a:r>
              <a:rPr lang="en-GB" sz="1800" dirty="0">
                <a:solidFill>
                  <a:schemeClr val="tx2"/>
                </a:solidFill>
              </a:rPr>
              <a:t>Joint pain </a:t>
            </a:r>
          </a:p>
          <a:p>
            <a:r>
              <a:rPr lang="en-GB" sz="2400" dirty="0">
                <a:solidFill>
                  <a:schemeClr val="tx2"/>
                </a:solidFill>
              </a:rPr>
              <a:t>Inactive people 3x more likely to have low mood </a:t>
            </a:r>
          </a:p>
          <a:p>
            <a:r>
              <a:rPr lang="en-GB" sz="2400" dirty="0">
                <a:solidFill>
                  <a:schemeClr val="tx2"/>
                </a:solidFill>
              </a:rPr>
              <a:t>Any activity is better than none! </a:t>
            </a:r>
          </a:p>
        </p:txBody>
      </p:sp>
      <p:pic>
        <p:nvPicPr>
          <p:cNvPr id="4" name="Picture 3">
            <a:extLst>
              <a:ext uri="{FF2B5EF4-FFF2-40B4-BE49-F238E27FC236}">
                <a16:creationId xmlns:a16="http://schemas.microsoft.com/office/drawing/2014/main" id="{F2E81EE2-5DEC-058F-37B3-A66E2AD29DAD}"/>
              </a:ext>
            </a:extLst>
          </p:cNvPr>
          <p:cNvPicPr>
            <a:picLocks noChangeAspect="1"/>
          </p:cNvPicPr>
          <p:nvPr/>
        </p:nvPicPr>
        <p:blipFill>
          <a:blip r:embed="rId3"/>
          <a:stretch>
            <a:fillRect/>
          </a:stretch>
        </p:blipFill>
        <p:spPr>
          <a:xfrm>
            <a:off x="128186" y="4142627"/>
            <a:ext cx="2592876" cy="2592876"/>
          </a:xfrm>
          <a:prstGeom prst="rect">
            <a:avLst/>
          </a:prstGeom>
          <a:effectLst>
            <a:softEdge rad="101600"/>
          </a:effectLst>
        </p:spPr>
      </p:pic>
      <p:pic>
        <p:nvPicPr>
          <p:cNvPr id="5" name="Picture 4">
            <a:extLst>
              <a:ext uri="{FF2B5EF4-FFF2-40B4-BE49-F238E27FC236}">
                <a16:creationId xmlns:a16="http://schemas.microsoft.com/office/drawing/2014/main" id="{6602E14B-24B0-E027-497E-038F77D628F2}"/>
              </a:ext>
            </a:extLst>
          </p:cNvPr>
          <p:cNvPicPr>
            <a:picLocks noChangeAspect="1"/>
          </p:cNvPicPr>
          <p:nvPr/>
        </p:nvPicPr>
        <p:blipFill>
          <a:blip r:embed="rId4"/>
          <a:stretch>
            <a:fillRect/>
          </a:stretch>
        </p:blipFill>
        <p:spPr>
          <a:xfrm>
            <a:off x="2477157" y="714820"/>
            <a:ext cx="1817899" cy="1817899"/>
          </a:xfrm>
          <a:prstGeom prst="rect">
            <a:avLst/>
          </a:prstGeom>
          <a:effectLst>
            <a:softEdge rad="63500"/>
          </a:effectLst>
        </p:spPr>
      </p:pic>
    </p:spTree>
    <p:extLst>
      <p:ext uri="{BB962C8B-B14F-4D97-AF65-F5344CB8AC3E}">
        <p14:creationId xmlns:p14="http://schemas.microsoft.com/office/powerpoint/2010/main" val="4277652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548176"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589788" y="841248"/>
            <a:ext cx="3847200" cy="5340097"/>
          </a:xfrm>
        </p:spPr>
        <p:txBody>
          <a:bodyPr anchor="ctr">
            <a:normAutofit/>
          </a:bodyPr>
          <a:lstStyle/>
          <a:p>
            <a:pPr algn="l"/>
            <a:r>
              <a:rPr lang="en-GB" sz="4200">
                <a:solidFill>
                  <a:schemeClr val="bg1"/>
                </a:solidFill>
              </a:rPr>
              <a:t>Sleep Matters</a:t>
            </a:r>
          </a:p>
        </p:txBody>
      </p:sp>
      <p:sp>
        <p:nvSpPr>
          <p:cNvPr id="3" name="Content Placeholder 2"/>
          <p:cNvSpPr>
            <a:spLocks noGrp="1"/>
          </p:cNvSpPr>
          <p:nvPr>
            <p:ph idx="1"/>
          </p:nvPr>
        </p:nvSpPr>
        <p:spPr>
          <a:xfrm>
            <a:off x="4848307" y="841247"/>
            <a:ext cx="3363402" cy="5340097"/>
          </a:xfrm>
        </p:spPr>
        <p:txBody>
          <a:bodyPr anchor="ctr">
            <a:normAutofit/>
          </a:bodyPr>
          <a:lstStyle/>
          <a:p>
            <a:r>
              <a:rPr lang="en-GB" sz="2800" dirty="0">
                <a:solidFill>
                  <a:schemeClr val="tx2"/>
                </a:solidFill>
              </a:rPr>
              <a:t>20% UK adults struggle with sleep</a:t>
            </a:r>
          </a:p>
          <a:p>
            <a:r>
              <a:rPr lang="en-GB" sz="2800" dirty="0">
                <a:solidFill>
                  <a:schemeClr val="tx2"/>
                </a:solidFill>
              </a:rPr>
              <a:t>Impacts mood &amp; stress</a:t>
            </a:r>
          </a:p>
          <a:p>
            <a:r>
              <a:rPr lang="en-GB" sz="2800" dirty="0">
                <a:solidFill>
                  <a:schemeClr val="tx2"/>
                </a:solidFill>
              </a:rPr>
              <a:t>Tips</a:t>
            </a:r>
          </a:p>
          <a:p>
            <a:pPr lvl="1"/>
            <a:r>
              <a:rPr lang="en-GB" sz="2000" dirty="0">
                <a:solidFill>
                  <a:schemeClr val="tx2"/>
                </a:solidFill>
              </a:rPr>
              <a:t>Routine,</a:t>
            </a:r>
          </a:p>
          <a:p>
            <a:pPr lvl="1"/>
            <a:r>
              <a:rPr lang="en-GB" sz="2000" dirty="0">
                <a:solidFill>
                  <a:schemeClr val="tx2"/>
                </a:solidFill>
              </a:rPr>
              <a:t>No screens</a:t>
            </a:r>
          </a:p>
          <a:p>
            <a:pPr lvl="1"/>
            <a:r>
              <a:rPr lang="en-GB" sz="2000" dirty="0">
                <a:solidFill>
                  <a:schemeClr val="tx2"/>
                </a:solidFill>
              </a:rPr>
              <a:t>Cool/dark room</a:t>
            </a:r>
          </a:p>
          <a:p>
            <a:pPr lvl="1"/>
            <a:r>
              <a:rPr lang="en-GB" sz="2000" dirty="0">
                <a:solidFill>
                  <a:schemeClr val="tx2"/>
                </a:solidFill>
              </a:rPr>
              <a:t>Limit caffeine after midday </a:t>
            </a:r>
          </a:p>
        </p:txBody>
      </p:sp>
      <p:pic>
        <p:nvPicPr>
          <p:cNvPr id="4" name="Picture 3">
            <a:extLst>
              <a:ext uri="{FF2B5EF4-FFF2-40B4-BE49-F238E27FC236}">
                <a16:creationId xmlns:a16="http://schemas.microsoft.com/office/drawing/2014/main" id="{5B9FFABB-7B2D-F763-1057-DB73B96DBC41}"/>
              </a:ext>
            </a:extLst>
          </p:cNvPr>
          <p:cNvPicPr>
            <a:picLocks noChangeAspect="1"/>
          </p:cNvPicPr>
          <p:nvPr/>
        </p:nvPicPr>
        <p:blipFill>
          <a:blip r:embed="rId3"/>
          <a:srcRect l="3168" t="30111" r="55333" b="8223"/>
          <a:stretch>
            <a:fillRect/>
          </a:stretch>
        </p:blipFill>
        <p:spPr>
          <a:xfrm>
            <a:off x="542727" y="3929347"/>
            <a:ext cx="3794663" cy="2819334"/>
          </a:xfrm>
          <a:prstGeom prst="rect">
            <a:avLst/>
          </a:prstGeom>
          <a:effectLst>
            <a:softEdge rad="254000"/>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TotalTime>
  <Words>1194</Words>
  <Application>Microsoft Office PowerPoint</Application>
  <PresentationFormat>On-screen Show (4:3)</PresentationFormat>
  <Paragraphs>166</Paragraphs>
  <Slides>13</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Arial</vt:lpstr>
      <vt:lpstr>Calibri</vt:lpstr>
      <vt:lpstr>Office Theme</vt:lpstr>
      <vt:lpstr>Beat The Blues</vt:lpstr>
      <vt:lpstr>Key Themes</vt:lpstr>
      <vt:lpstr>Food for Mood</vt:lpstr>
      <vt:lpstr>PowerPoint Presentation</vt:lpstr>
      <vt:lpstr>Food for Mood</vt:lpstr>
      <vt:lpstr>Food for Mood</vt:lpstr>
      <vt:lpstr>PowerPoint Presentation</vt:lpstr>
      <vt:lpstr>Move your Mood</vt:lpstr>
      <vt:lpstr>Sleep Matters</vt:lpstr>
      <vt:lpstr>Mental Health</vt:lpstr>
      <vt:lpstr>Loneliness</vt:lpstr>
      <vt:lpstr>Resources</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SACHA-BURGESS, O365 (WANDSWORTH MEDICAL CENTRE)</cp:lastModifiedBy>
  <cp:revision>4</cp:revision>
  <dcterms:created xsi:type="dcterms:W3CDTF">2013-01-27T09:14:16Z</dcterms:created>
  <dcterms:modified xsi:type="dcterms:W3CDTF">2026-02-10T13:02:47Z</dcterms:modified>
  <cp:category/>
</cp:coreProperties>
</file>